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4039" r:id="rId5"/>
    <p:sldMasterId id="2147484054" r:id="rId6"/>
    <p:sldMasterId id="2147484068" r:id="rId7"/>
    <p:sldMasterId id="2147484082" r:id="rId8"/>
  </p:sldMasterIdLst>
  <p:notesMasterIdLst>
    <p:notesMasterId r:id="rId35"/>
  </p:notesMasterIdLst>
  <p:sldIdLst>
    <p:sldId id="516" r:id="rId9"/>
    <p:sldId id="517" r:id="rId10"/>
    <p:sldId id="519" r:id="rId11"/>
    <p:sldId id="575" r:id="rId12"/>
    <p:sldId id="578" r:id="rId13"/>
    <p:sldId id="576" r:id="rId14"/>
    <p:sldId id="545" r:id="rId15"/>
    <p:sldId id="581" r:id="rId16"/>
    <p:sldId id="582" r:id="rId17"/>
    <p:sldId id="584" r:id="rId18"/>
    <p:sldId id="520" r:id="rId19"/>
    <p:sldId id="543" r:id="rId20"/>
    <p:sldId id="579" r:id="rId21"/>
    <p:sldId id="580" r:id="rId22"/>
    <p:sldId id="521" r:id="rId23"/>
    <p:sldId id="522" r:id="rId24"/>
    <p:sldId id="523" r:id="rId25"/>
    <p:sldId id="544" r:id="rId26"/>
    <p:sldId id="524" r:id="rId27"/>
    <p:sldId id="600" r:id="rId28"/>
    <p:sldId id="525" r:id="rId29"/>
    <p:sldId id="526" r:id="rId30"/>
    <p:sldId id="528" r:id="rId31"/>
    <p:sldId id="549" r:id="rId32"/>
    <p:sldId id="550" r:id="rId33"/>
    <p:sldId id="562" r:id="rId34"/>
  </p:sldIdLst>
  <p:sldSz cx="9144000" cy="6858000" type="screen4x3"/>
  <p:notesSz cx="6805613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D8EFE-2AB2-44B3-AF19-0AF83B35D0B6}" v="4" dt="2021-08-08T01:50:04.214"/>
    <p1510:client id="{A6401FF9-DDD0-415C-82CF-3A19EC8F2B37}" v="3" dt="2021-08-09T10:40:03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ON KAI XIAN" userId="S::h1910121@nushigh.edu.sg::6bfd444d-3b7a-4c1d-848e-967f03fbbb13" providerId="AD" clId="Web-{A6401FF9-DDD0-415C-82CF-3A19EC8F2B37}"/>
    <pc:docChg chg="modSld">
      <pc:chgData name="OON KAI XIAN" userId="S::h1910121@nushigh.edu.sg::6bfd444d-3b7a-4c1d-848e-967f03fbbb13" providerId="AD" clId="Web-{A6401FF9-DDD0-415C-82CF-3A19EC8F2B37}" dt="2021-08-09T10:40:03.202" v="2" actId="1076"/>
      <pc:docMkLst>
        <pc:docMk/>
      </pc:docMkLst>
      <pc:sldChg chg="modSp">
        <pc:chgData name="OON KAI XIAN" userId="S::h1910121@nushigh.edu.sg::6bfd444d-3b7a-4c1d-848e-967f03fbbb13" providerId="AD" clId="Web-{A6401FF9-DDD0-415C-82CF-3A19EC8F2B37}" dt="2021-08-09T10:40:03.202" v="2" actId="1076"/>
        <pc:sldMkLst>
          <pc:docMk/>
          <pc:sldMk cId="2478614267" sldId="549"/>
        </pc:sldMkLst>
        <pc:picChg chg="mod">
          <ac:chgData name="OON KAI XIAN" userId="S::h1910121@nushigh.edu.sg::6bfd444d-3b7a-4c1d-848e-967f03fbbb13" providerId="AD" clId="Web-{A6401FF9-DDD0-415C-82CF-3A19EC8F2B37}" dt="2021-08-09T10:40:03.202" v="2" actId="1076"/>
          <ac:picMkLst>
            <pc:docMk/>
            <pc:sldMk cId="2478614267" sldId="549"/>
            <ac:picMk id="7" creationId="{6B2C6118-2DC8-4D29-8A5C-3092F37BC8AE}"/>
          </ac:picMkLst>
        </pc:picChg>
      </pc:sldChg>
      <pc:sldChg chg="modSp">
        <pc:chgData name="OON KAI XIAN" userId="S::h1910121@nushigh.edu.sg::6bfd444d-3b7a-4c1d-848e-967f03fbbb13" providerId="AD" clId="Web-{A6401FF9-DDD0-415C-82CF-3A19EC8F2B37}" dt="2021-08-09T09:57:32.545" v="0" actId="1076"/>
        <pc:sldMkLst>
          <pc:docMk/>
          <pc:sldMk cId="1436436257" sldId="575"/>
        </pc:sldMkLst>
        <pc:picChg chg="mod">
          <ac:chgData name="OON KAI XIAN" userId="S::h1910121@nushigh.edu.sg::6bfd444d-3b7a-4c1d-848e-967f03fbbb13" providerId="AD" clId="Web-{A6401FF9-DDD0-415C-82CF-3A19EC8F2B37}" dt="2021-08-09T09:57:32.545" v="0" actId="1076"/>
          <ac:picMkLst>
            <pc:docMk/>
            <pc:sldMk cId="1436436257" sldId="575"/>
            <ac:picMk id="5" creationId="{1D8A4F3E-0B3F-4EE8-B053-B35601BD1B91}"/>
          </ac:picMkLst>
        </pc:picChg>
      </pc:sldChg>
    </pc:docChg>
  </pc:docChgLst>
  <pc:docChgLst>
    <pc:chgData name="JIREH JOHN KWEK" userId="S::h1910055@nushigh.edu.sg::7c55b017-8f12-4b50-bc4f-3d5388c2ee97" providerId="AD" clId="Web-{34AD8EFE-2AB2-44B3-AF19-0AF83B35D0B6}"/>
    <pc:docChg chg="modSld">
      <pc:chgData name="JIREH JOHN KWEK" userId="S::h1910055@nushigh.edu.sg::7c55b017-8f12-4b50-bc4f-3d5388c2ee97" providerId="AD" clId="Web-{34AD8EFE-2AB2-44B3-AF19-0AF83B35D0B6}" dt="2021-08-08T01:50:04.214" v="3" actId="1076"/>
      <pc:docMkLst>
        <pc:docMk/>
      </pc:docMkLst>
      <pc:sldChg chg="modSp">
        <pc:chgData name="JIREH JOHN KWEK" userId="S::h1910055@nushigh.edu.sg::7c55b017-8f12-4b50-bc4f-3d5388c2ee97" providerId="AD" clId="Web-{34AD8EFE-2AB2-44B3-AF19-0AF83B35D0B6}" dt="2021-08-08T01:39:23.763" v="0" actId="1076"/>
        <pc:sldMkLst>
          <pc:docMk/>
          <pc:sldMk cId="613437719" sldId="519"/>
        </pc:sldMkLst>
        <pc:picChg chg="mod">
          <ac:chgData name="JIREH JOHN KWEK" userId="S::h1910055@nushigh.edu.sg::7c55b017-8f12-4b50-bc4f-3d5388c2ee97" providerId="AD" clId="Web-{34AD8EFE-2AB2-44B3-AF19-0AF83B35D0B6}" dt="2021-08-08T01:39:23.763" v="0" actId="1076"/>
          <ac:picMkLst>
            <pc:docMk/>
            <pc:sldMk cId="613437719" sldId="519"/>
            <ac:picMk id="3" creationId="{00000000-0000-0000-0000-000000000000}"/>
          </ac:picMkLst>
        </pc:picChg>
      </pc:sldChg>
      <pc:sldChg chg="modSp">
        <pc:chgData name="JIREH JOHN KWEK" userId="S::h1910055@nushigh.edu.sg::7c55b017-8f12-4b50-bc4f-3d5388c2ee97" providerId="AD" clId="Web-{34AD8EFE-2AB2-44B3-AF19-0AF83B35D0B6}" dt="2021-08-08T01:50:04.214" v="3" actId="1076"/>
        <pc:sldMkLst>
          <pc:docMk/>
          <pc:sldMk cId="2478614267" sldId="549"/>
        </pc:sldMkLst>
        <pc:picChg chg="mod">
          <ac:chgData name="JIREH JOHN KWEK" userId="S::h1910055@nushigh.edu.sg::7c55b017-8f12-4b50-bc4f-3d5388c2ee97" providerId="AD" clId="Web-{34AD8EFE-2AB2-44B3-AF19-0AF83B35D0B6}" dt="2021-08-08T01:50:04.214" v="3" actId="1076"/>
          <ac:picMkLst>
            <pc:docMk/>
            <pc:sldMk cId="2478614267" sldId="549"/>
            <ac:picMk id="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B6EAB-CA8D-4E53-97B8-5BB28C96F396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4A677-5199-4BFA-B6E7-5950561FF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3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Discussion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Cell division is made up of nuclear division (mitosis) + cytoplasm division (cytokinesis)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06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Discussion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Mitotic spindle made up of 2 main types of microtubules </a:t>
            </a:r>
            <a:r>
              <a:rPr lang="en-US">
                <a:sym typeface="Wingdings" panose="05000000000000000000" pitchFamily="2" charset="2"/>
              </a:rPr>
              <a:t> Kinetochore microtubules and polar </a:t>
            </a:r>
            <a:r>
              <a:rPr lang="en-US" err="1">
                <a:sym typeface="Wingdings" panose="05000000000000000000" pitchFamily="2" charset="2"/>
              </a:rPr>
              <a:t>microtublues</a:t>
            </a:r>
            <a:r>
              <a:rPr lang="en-US">
                <a:sym typeface="Wingdings" panose="05000000000000000000" pitchFamily="2" charset="2"/>
              </a:rPr>
              <a:t>/non-kinetochore microtubules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Kinetochore microtubules  attach to kinetochore of chromosome  help in the alignment of the chromosomes in mitosis (seen later)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Polar/non-kinetochore </a:t>
            </a:r>
            <a:r>
              <a:rPr lang="en-US" err="1">
                <a:sym typeface="Wingdings" panose="05000000000000000000" pitchFamily="2" charset="2"/>
              </a:rPr>
              <a:t>microtuble</a:t>
            </a:r>
            <a:r>
              <a:rPr lang="en-US">
                <a:sym typeface="Wingdings" panose="05000000000000000000" pitchFamily="2" charset="2"/>
              </a:rPr>
              <a:t>  not attached and elongate  crucial in mitosis (seen later)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b="1" i="1">
                <a:sym typeface="Wingdings" panose="05000000000000000000" pitchFamily="2" charset="2"/>
              </a:rPr>
              <a:t>Note: Do not need to focus on aster as it are not </a:t>
            </a:r>
            <a:r>
              <a:rPr lang="en-US" b="1" i="1" err="1">
                <a:sym typeface="Wingdings" panose="05000000000000000000" pitchFamily="2" charset="2"/>
              </a:rPr>
              <a:t>impt</a:t>
            </a:r>
            <a:r>
              <a:rPr lang="en-US" b="1" i="1">
                <a:sym typeface="Wingdings" panose="05000000000000000000" pitchFamily="2" charset="2"/>
              </a:rPr>
              <a:t> in this module (seen in other slide)</a:t>
            </a:r>
            <a:endParaRPr lang="en-US" b="1" i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45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figure on left shows cell at G2 of interphase, just before mitosis.</a:t>
            </a:r>
          </a:p>
          <a:p>
            <a:r>
              <a:rPr lang="en-US"/>
              <a:t>Highlight: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Centrosome has duplicated </a:t>
            </a:r>
            <a:r>
              <a:rPr lang="en-US">
                <a:sym typeface="Wingdings" panose="05000000000000000000" pitchFamily="2" charset="2"/>
              </a:rPr>
              <a:t> 2 seen in figure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Chromatin duplicated and are double stranded (DNA content = 2x  92 DNA strands)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Nuclear envelope still present and seen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Nucleolus still present and seen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ym typeface="Wingdings" panose="05000000000000000000" pitchFamily="2" charset="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ym typeface="Wingdings" panose="05000000000000000000" pitchFamily="2" charset="2"/>
              </a:rPr>
              <a:t>Ask students which cells are in interphase in the photomicrograph?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12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Moving on to mitosis with a video. Do not go through details as students will do Learning Task first before they get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6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Moving on to mitosis with a video. Do not go through details as students will do Learning Task first before they get details.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6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Video to highlight nuclear division and cytoplasmic division (cytokinesis)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FD54ECE-954D-431D-A410-2839762AD0BC}" type="slidenum">
              <a:rPr lang="en-US" altLang="en-US" sz="1200" b="0">
                <a:solidFill>
                  <a:prstClr val="black"/>
                </a:solidFill>
              </a:rPr>
              <a:pPr eaLnBrk="1" hangingPunct="1"/>
              <a:t>4</a:t>
            </a:fld>
            <a:endParaRPr lang="en-US" altLang="en-US" sz="1200" b="0">
              <a:solidFill>
                <a:prstClr val="black"/>
              </a:solidFill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65700" cy="3725863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522" y="4720908"/>
            <a:ext cx="4990571" cy="44729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Discussion Points: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>
                <a:ea typeface="ＭＳ Ｐゴシック" charset="-128"/>
              </a:rPr>
              <a:t>Each chromatin is a double stranded helix DNA </a:t>
            </a:r>
            <a:r>
              <a:rPr lang="en-US" altLang="en-US">
                <a:ea typeface="ＭＳ Ｐゴシック" charset="-128"/>
                <a:sym typeface="Wingdings" panose="05000000000000000000" pitchFamily="2" charset="2"/>
              </a:rPr>
              <a:t> not condensed and look threadlike</a:t>
            </a:r>
            <a:endParaRPr lang="en-US" altLang="en-US">
              <a:ea typeface="ＭＳ Ｐゴシック" charset="-128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>
                <a:ea typeface="ＭＳ Ｐゴシック" charset="-128"/>
              </a:rPr>
              <a:t>Chromatin replicate and form 2 strands held at centromere </a:t>
            </a:r>
            <a:r>
              <a:rPr lang="en-US" altLang="en-US">
                <a:ea typeface="ＭＳ Ｐゴシック" charset="-128"/>
                <a:sym typeface="Wingdings" panose="05000000000000000000" pitchFamily="2" charset="2"/>
              </a:rPr>
              <a:t> not condensed and still look threadlike, now in pairs</a:t>
            </a:r>
            <a:endParaRPr lang="en-US" altLang="en-US">
              <a:ea typeface="ＭＳ Ｐゴシック" charset="-128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>
                <a:ea typeface="ＭＳ Ｐゴシック" charset="-128"/>
              </a:rPr>
              <a:t>When 2 strands of chromatins are together </a:t>
            </a:r>
            <a:r>
              <a:rPr lang="en-US" altLang="en-US">
                <a:ea typeface="ＭＳ Ｐゴシック" charset="-128"/>
                <a:sym typeface="Wingdings" panose="05000000000000000000" pitchFamily="2" charset="2"/>
              </a:rPr>
              <a:t> sister chromatins  not condensed then 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>
                <a:ea typeface="ＭＳ Ｐゴシック" charset="-128"/>
                <a:sym typeface="Wingdings" panose="05000000000000000000" pitchFamily="2" charset="2"/>
              </a:rPr>
              <a:t>The sister chromatids (2) condense  chromosome (X structure)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>
                <a:ea typeface="ＭＳ Ｐゴシック" charset="-128"/>
                <a:sym typeface="Wingdings" panose="05000000000000000000" pitchFamily="2" charset="2"/>
              </a:rPr>
              <a:t>1 chromosome is still made up of 2 sister chromatids (now it is condensed)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>
                <a:ea typeface="ＭＳ Ｐゴシック" charset="-128"/>
                <a:sym typeface="Wingdings" panose="05000000000000000000" pitchFamily="2" charset="2"/>
              </a:rPr>
              <a:t>So sister chromatids can be in decondensed or condensed form depending on which state you look at them  chromatin state or chromosome state</a:t>
            </a:r>
            <a:endParaRPr lang="en-US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034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36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Discussion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Chromosome can be double stranded or single stranded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Single stranded and condensed(during anaphase) </a:t>
            </a:r>
            <a:r>
              <a:rPr lang="en-US">
                <a:sym typeface="Wingdings" panose="05000000000000000000" pitchFamily="2" charset="2"/>
              </a:rPr>
              <a:t> individual chromosome/daughter chromosome.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71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77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Discussion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All humans </a:t>
            </a:r>
            <a:r>
              <a:rPr lang="en-US">
                <a:sym typeface="Wingdings" panose="05000000000000000000" pitchFamily="2" charset="2"/>
              </a:rPr>
              <a:t> 23 pairs of homologous chromosomes. Meaning of the term homologous will be covered later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22 autosomal pairs and 1 pair of sex chromosomes (pair 23 which comprise X and Y chromosome)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Each pair of homologous chromosome  one chromosome from mother and one chromosome from father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7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Discussion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Tubulin can </a:t>
            </a:r>
            <a:r>
              <a:rPr lang="en-US" err="1"/>
              <a:t>polymerise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 add on to form the hollow rods which are microtubule  elongation of </a:t>
            </a:r>
            <a:r>
              <a:rPr lang="en-US" err="1">
                <a:sym typeface="Wingdings" panose="05000000000000000000" pitchFamily="2" charset="2"/>
              </a:rPr>
              <a:t>microtuble</a:t>
            </a:r>
            <a:endParaRPr lang="en-US">
              <a:sym typeface="Wingdings" panose="05000000000000000000" pitchFamily="2" charset="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The tubulin can also </a:t>
            </a:r>
            <a:r>
              <a:rPr lang="en-US" err="1">
                <a:sym typeface="Wingdings" panose="05000000000000000000" pitchFamily="2" charset="2"/>
              </a:rPr>
              <a:t>depolymerise</a:t>
            </a:r>
            <a:r>
              <a:rPr lang="en-US">
                <a:sym typeface="Wingdings" panose="05000000000000000000" pitchFamily="2" charset="2"/>
              </a:rPr>
              <a:t>  break apart from the hollow tube  shortening of microtubule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>
                <a:sym typeface="Wingdings" panose="05000000000000000000" pitchFamily="2" charset="2"/>
              </a:rPr>
              <a:t>Microtublues</a:t>
            </a:r>
            <a:r>
              <a:rPr lang="en-US">
                <a:sym typeface="Wingdings" panose="05000000000000000000" pitchFamily="2" charset="2"/>
              </a:rPr>
              <a:t> are essential in nuclear division in cells  discuss later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Cytoskeleton 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helps cells maintain their shape and internal organization, and it also provides mechanical support that enables cells to carry out essential functions like division and movement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Discussion Points: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err="1"/>
              <a:t>Microtubles</a:t>
            </a:r>
            <a:r>
              <a:rPr lang="en-US"/>
              <a:t> extend out from MTOC</a:t>
            </a:r>
            <a:r>
              <a:rPr lang="en-US">
                <a:sym typeface="Wingdings" panose="05000000000000000000" pitchFamily="2" charset="2"/>
              </a:rPr>
              <a:t> polymerization of tubulin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sym typeface="Wingdings" panose="05000000000000000000" pitchFamily="2" charset="2"/>
              </a:rPr>
              <a:t>Figure shows 2 centrosomes = 2 pairs of centrioles as at G2 the centrosome has duplicated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4A677-5199-4BFA-B6E7-5950561FF0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9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870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70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518B4-29D9-498F-AB43-93F8E5DD35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448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A7F62-A47F-4FAD-820A-3D1DF11D910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857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99E53-4DB2-4F57-8BEF-7FB6687320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332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DA681-B2FE-41DE-884F-98C48AA0407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47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F7A194-8A24-4728-8D43-5A370C8E27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27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DC2D1-B18C-4CD5-9987-24B7935D5B3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1956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C1A35-FE98-437C-B2BF-C65D1B82F3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084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01FAB-9A34-438C-A9ED-9F07E38AEFF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78012-19FA-4BA7-89AB-79BA9DD791F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DA681-B2FE-41DE-884F-98C48AA0407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266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870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70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828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63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2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C78B7-EF19-4CC9-B2BA-E77DA49C9A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705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761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930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202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9374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942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743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2185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488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70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3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A06BA-6FA5-4071-860D-FA9208013B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9243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870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70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518B4-29D9-498F-AB43-93F8E5DD35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9179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C1A35-FE98-437C-B2BF-C65D1B82F30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5636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C78B7-EF19-4CC9-B2BA-E77DA49C9A9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643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3A06BA-6FA5-4071-860D-FA9208013BB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102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CDD33-CEA2-4F09-BA3B-BDBC5A1CE8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7709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26042-8FB1-43E3-9503-CB6174D5B6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405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24E8F-E9BE-4B05-A9CD-C2DCFB83F5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159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A9E66-617C-4639-85ED-EB185586061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8320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CC78E-26B9-4182-9393-6A3AD7CA73B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236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BA7F62-A47F-4FAD-820A-3D1DF11D910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28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CDD33-CEA2-4F09-BA3B-BDBC5A1CE8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0049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99E53-4DB2-4F57-8BEF-7FB66873204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6215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3DA681-B2FE-41DE-884F-98C48AA0407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003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F7A194-8A24-4728-8D43-5A370C8E27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935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</p:grpSp>
      </p:grpSp>
      <p:sp>
        <p:nvSpPr>
          <p:cNvPr id="870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70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73FD2C-39C4-4663-9772-6A2E129B14B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1838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4FE95-D4F7-4FD9-95AF-689482FABE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763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9AC23-5A47-4E34-A2F0-A7F7CE1685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057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A37E0-1B4D-4885-8C70-236C0E4D529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470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A4C048-AC50-417D-AB9E-B26FFA594C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7136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82CF0-7ED3-44F9-B14E-EC5F161B04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0171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EE3EF-13CC-46ED-9F40-EA453CA5D7E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65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B26042-8FB1-43E3-9503-CB6174D5B65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8282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7FCFEC-DA38-4B3D-B59A-A083B6ED229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696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90D25-F8ED-4D7D-8B9D-E538C70D21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4552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34C45-15B7-47C8-B95D-49A709608F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4932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C6D43-A4AB-47A3-85DF-1FFFBF0BD9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2735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C268B9-E6A5-4BFD-A00D-000FA80FEF7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7003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7E63C9-40A9-487F-8607-AD621BA018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89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D24E8F-E9BE-4B05-A9CD-C2DCFB83F5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A9E66-617C-4639-85ED-EB185586061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63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CC78E-26B9-4182-9393-6A3AD7CA73B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7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>
                <a:latin typeface="Arial" charset="0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>
                <a:latin typeface="Arial Black" pitchFamily="34" charset="0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8B4C614F-ADD1-492F-BB76-1C34CFAFAAF0}" type="slidenum">
              <a:rPr 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860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860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860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0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>
                <a:latin typeface="Arial" charset="0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4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8B4C614F-ADD1-492F-BB76-1C34CFAFAAF0}" type="slidenum">
              <a:rPr lang="en-US" smtClean="0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96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lvl1pPr>
          </a:lstStyle>
          <a:p>
            <a:pPr fontAlgn="base"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>
                <a:latin typeface="Arial Black" pitchFamily="34" charset="0"/>
              </a:defRPr>
            </a:lvl1pPr>
          </a:lstStyle>
          <a:p>
            <a:pPr fontAlgn="base">
              <a:spcAft>
                <a:spcPct val="0"/>
              </a:spcAft>
            </a:pPr>
            <a:endParaRPr lang="en-US" sz="1200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860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860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860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</p:grpSp>
      <p:sp>
        <p:nvSpPr>
          <p:cNvPr id="307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0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lvl1pPr>
          </a:lstStyle>
          <a:p>
            <a:pPr fontAlgn="base">
              <a:spcAft>
                <a:spcPct val="0"/>
              </a:spcAft>
            </a:pPr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7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7" r:id="rId1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>
                <a:latin typeface="Arial" charset="0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>
                <a:latin typeface="Arial Black" pitchFamily="34" charset="0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8B4C614F-ADD1-492F-BB76-1C34CFAFAAF0}" type="slidenum">
              <a:rPr lang="en-US">
                <a:solidFill>
                  <a:srgbClr val="000000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860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860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860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0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>
                <a:latin typeface="Arial" charset="0"/>
                <a:cs typeface="+mn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 Black" pitchFamily="34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F9343C-D9F7-4B05-A68F-E946A79AA22B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860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860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666699"/>
                </a:solidFill>
                <a:latin typeface="Arial" charset="0"/>
              </a:endParaRPr>
            </a:p>
          </p:txBody>
        </p:sp>
        <p:sp>
          <p:nvSpPr>
            <p:cNvPr id="860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60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  <p:sp>
          <p:nvSpPr>
            <p:cNvPr id="860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9999CC"/>
                </a:solidFill>
                <a:latin typeface="Arial" charset="0"/>
              </a:endParaRPr>
            </a:p>
          </p:txBody>
        </p:sp>
      </p:grpSp>
      <p:sp>
        <p:nvSpPr>
          <p:cNvPr id="5125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6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0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90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7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9.xml"/><Relationship Id="rId4" Type="http://schemas.openxmlformats.org/officeDocument/2006/relationships/image" Target="../media/image3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hyperlink" Target="https://highered.mheducation.com/sites/9834092339/student_view0/chapter10/mitosis.html" TargetMode="External"/><Relationship Id="rId4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228600"/>
            <a:ext cx="8450826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chemeClr val="accent3">
                    <a:lumMod val="75000"/>
                  </a:schemeClr>
                </a:solidFill>
                <a:latin typeface="Amasis MT Pro" panose="02040504050005020304" pitchFamily="18" charset="0"/>
              </a:rPr>
              <a:t>Moving on to cell division proper…….</a:t>
            </a:r>
            <a:br>
              <a:rPr lang="en-US" b="1">
                <a:solidFill>
                  <a:schemeClr val="accent3">
                    <a:lumMod val="75000"/>
                  </a:schemeClr>
                </a:solidFill>
                <a:latin typeface="Amasis MT Pro" panose="02040504050005020304" pitchFamily="18" charset="0"/>
              </a:rPr>
            </a:br>
            <a:r>
              <a:rPr lang="en-US" b="1">
                <a:solidFill>
                  <a:schemeClr val="accent3">
                    <a:lumMod val="75000"/>
                  </a:schemeClr>
                </a:solidFill>
                <a:latin typeface="Amasis MT Pro" panose="02040504050005020304" pitchFamily="18" charset="0"/>
              </a:rPr>
              <a:t>Why is cell division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74" y="1447800"/>
            <a:ext cx="8229600" cy="4553712"/>
          </a:xfrm>
        </p:spPr>
        <p:txBody>
          <a:bodyPr>
            <a:normAutofit lnSpcReduction="10000"/>
          </a:bodyPr>
          <a:lstStyle/>
          <a:p>
            <a:pPr marL="109728" indent="0">
              <a:buNone/>
            </a:pPr>
            <a:r>
              <a:rPr lang="en-US" u="sng">
                <a:latin typeface="+mj-lt"/>
              </a:rPr>
              <a:t>Unicellular organisms</a:t>
            </a:r>
          </a:p>
          <a:p>
            <a:r>
              <a:rPr lang="en-US">
                <a:latin typeface="+mj-lt"/>
              </a:rPr>
              <a:t>Cell division of one cell reproduces another organism (</a:t>
            </a:r>
            <a:r>
              <a:rPr lang="en-US" u="sng">
                <a:latin typeface="+mj-lt"/>
              </a:rPr>
              <a:t>asexual reproduction</a:t>
            </a:r>
            <a:r>
              <a:rPr lang="en-US">
                <a:latin typeface="+mj-lt"/>
              </a:rPr>
              <a:t>)</a:t>
            </a:r>
          </a:p>
          <a:p>
            <a:pPr marL="109728" indent="0">
              <a:buNone/>
            </a:pPr>
            <a:endParaRPr lang="en-US">
              <a:latin typeface="+mj-lt"/>
            </a:endParaRPr>
          </a:p>
          <a:p>
            <a:pPr marL="109728" indent="0">
              <a:buNone/>
            </a:pPr>
            <a:r>
              <a:rPr lang="en-US" u="sng">
                <a:latin typeface="+mj-lt"/>
              </a:rPr>
              <a:t>Multicellular organisms</a:t>
            </a:r>
          </a:p>
          <a:p>
            <a:r>
              <a:rPr lang="en-US">
                <a:latin typeface="+mj-lt"/>
              </a:rPr>
              <a:t>Cell division of germ cells in testes and ovaries produces gametes (</a:t>
            </a:r>
            <a:r>
              <a:rPr lang="en-US" u="sng">
                <a:latin typeface="+mj-lt"/>
              </a:rPr>
              <a:t>sexual reproduction</a:t>
            </a:r>
            <a:r>
              <a:rPr lang="en-US">
                <a:latin typeface="+mj-lt"/>
              </a:rPr>
              <a:t>)</a:t>
            </a:r>
          </a:p>
          <a:p>
            <a:r>
              <a:rPr lang="en-US">
                <a:latin typeface="+mj-lt"/>
              </a:rPr>
              <a:t>Cell division enables organisms to </a:t>
            </a:r>
            <a:r>
              <a:rPr lang="en-US" u="sng">
                <a:latin typeface="+mj-lt"/>
              </a:rPr>
              <a:t>grow and develop</a:t>
            </a:r>
            <a:r>
              <a:rPr lang="en-US">
                <a:latin typeface="+mj-lt"/>
              </a:rPr>
              <a:t> from single zygote</a:t>
            </a:r>
          </a:p>
          <a:p>
            <a:r>
              <a:rPr lang="en-US">
                <a:latin typeface="+mj-lt"/>
              </a:rPr>
              <a:t>Cell division enables organisms to </a:t>
            </a:r>
            <a:r>
              <a:rPr lang="en-US" u="sng">
                <a:latin typeface="+mj-lt"/>
              </a:rPr>
              <a:t>repair and replace</a:t>
            </a:r>
            <a:r>
              <a:rPr lang="en-US">
                <a:latin typeface="+mj-lt"/>
              </a:rPr>
              <a:t> damaged and worn-out body cells</a:t>
            </a:r>
          </a:p>
          <a:p>
            <a:pPr marL="109728" indent="0">
              <a:buNone/>
            </a:pP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37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45"/>
    </mc:Choice>
    <mc:Fallback xmlns="">
      <p:transition spd="slow" advTm="1236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>
                <a:solidFill>
                  <a:srgbClr val="7030A0"/>
                </a:solidFill>
                <a:latin typeface="Amasis MT Pro" panose="02040504050005020304" pitchFamily="18" charset="0"/>
              </a:rPr>
              <a:t>Centromere and Kinetochore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5338763" cy="5029200"/>
          </a:xfrm>
        </p:spPr>
        <p:txBody>
          <a:bodyPr>
            <a:normAutofit/>
          </a:bodyPr>
          <a:lstStyle/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b="1" u="sng">
                <a:solidFill>
                  <a:srgbClr val="FF0000"/>
                </a:solidFill>
              </a:rPr>
              <a:t>Centralised</a:t>
            </a:r>
            <a:r>
              <a:rPr lang="en-GB" altLang="zh-CN"/>
              <a:t> region joining two sister chromatids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/>
              <a:t>It can occur anywhere along the length of the chromosomes.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/>
              <a:t>Direct the formation of an elaborate protein complex, the </a:t>
            </a:r>
            <a:r>
              <a:rPr lang="en-GB" altLang="zh-CN" b="1" u="sng">
                <a:solidFill>
                  <a:srgbClr val="FF0000"/>
                </a:solidFill>
              </a:rPr>
              <a:t>kinetochore (2 complexes the sister chromatid pair)</a:t>
            </a:r>
          </a:p>
        </p:txBody>
      </p:sp>
      <p:pic>
        <p:nvPicPr>
          <p:cNvPr id="9" name="Picture 5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 cstate="print">
            <a:lum bright="-10000" contrast="50000"/>
          </a:blip>
          <a:srcRect r="12985"/>
          <a:stretch/>
        </p:blipFill>
        <p:spPr>
          <a:xfrm>
            <a:off x="5562600" y="2133600"/>
            <a:ext cx="3257420" cy="4597751"/>
          </a:xfr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7974967"/>
      </p:ext>
    </p:extLst>
  </p:cSld>
  <p:clrMapOvr>
    <a:masterClrMapping/>
  </p:clrMapOvr>
  <p:transition advTm="500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0542"/>
            <a:ext cx="8780668" cy="383381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3E5772D-1D14-44C2-A152-755CE1ABD51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00016"/>
            <a:ext cx="8229600" cy="9144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Centromere and Kinetochore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EBAB5-64D0-4352-A7BC-87060E3871F2}"/>
              </a:ext>
            </a:extLst>
          </p:cNvPr>
          <p:cNvSpPr txBox="1"/>
          <p:nvPr/>
        </p:nvSpPr>
        <p:spPr>
          <a:xfrm>
            <a:off x="838200" y="5255792"/>
            <a:ext cx="7315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altLang="zh-CN" sz="2800" b="1" u="sng">
                <a:solidFill>
                  <a:srgbClr val="FF0000"/>
                </a:solidFill>
              </a:rPr>
              <a:t>Kinetochore </a:t>
            </a:r>
            <a:r>
              <a:rPr lang="en-GB" altLang="zh-CN" sz="2800"/>
              <a:t>provides the major attachment point for spindle microtubules during nuclear division</a:t>
            </a:r>
            <a:endParaRPr lang="en-GB" altLang="zh-CN" sz="2800" b="1" u="sng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56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53"/>
    </mc:Choice>
    <mc:Fallback xmlns="">
      <p:transition spd="slow" advTm="1010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2" y="1093839"/>
            <a:ext cx="2051304" cy="1552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2200" y="1524000"/>
            <a:ext cx="6565084" cy="510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" t="13333" r="60834" b="20000"/>
          <a:stretch/>
        </p:blipFill>
        <p:spPr>
          <a:xfrm>
            <a:off x="0" y="3048000"/>
            <a:ext cx="2428463" cy="33115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4C6984-4EBC-442C-828F-9C08E5142A6C}"/>
              </a:ext>
            </a:extLst>
          </p:cNvPr>
          <p:cNvSpPr txBox="1">
            <a:spLocks/>
          </p:cNvSpPr>
          <p:nvPr/>
        </p:nvSpPr>
        <p:spPr>
          <a:xfrm>
            <a:off x="1981200" y="0"/>
            <a:ext cx="62484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The human karyotype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011708-54B0-485D-B07C-A75EAF283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00"/>
    </mc:Choice>
    <mc:Fallback xmlns="">
      <p:transition spd="slow" advTm="187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651627"/>
              </p:ext>
            </p:extLst>
          </p:nvPr>
        </p:nvGraphicFramePr>
        <p:xfrm>
          <a:off x="304800" y="1371600"/>
          <a:ext cx="8610600" cy="5338838"/>
        </p:xfrm>
        <a:graphic>
          <a:graphicData uri="http://schemas.openxmlformats.org/drawingml/2006/table">
            <a:tbl>
              <a:tblPr/>
              <a:tblGrid>
                <a:gridCol w="717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3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5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 pitchFamily="2" charset="-122"/>
                          <a:cs typeface="Arial" pitchFamily="34" charset="0"/>
                        </a:rPr>
                        <a:t>C</a:t>
                      </a:r>
                      <a:r>
                        <a:rPr kumimoji="0" lang="en-GB" altLang="zh-CN" sz="24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 pitchFamily="2" charset="-122"/>
                          <a:cs typeface="Arial" pitchFamily="34" charset="0"/>
                        </a:rPr>
                        <a:t>hromatids</a:t>
                      </a:r>
                      <a:r>
                        <a:rPr kumimoji="0" lang="en-GB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 pitchFamily="2" charset="-122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Chromosomes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845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Replicated form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of  a chromatin joined at centromere (decondensed)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Replicated form of a chromosome </a:t>
                      </a:r>
                      <a:r>
                        <a:rPr kumimoji="0" lang="en-GB" sz="2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joind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at the centromere (condensed)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Collectively refers to 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the pair of sister </a:t>
                      </a:r>
                      <a:r>
                        <a:rPr kumimoji="0" lang="en-GB" sz="2000" b="0" i="0" u="sng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chromatids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in a replicated chromosome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, or </a:t>
                      </a:r>
                      <a:r>
                        <a:rPr kumimoji="0" lang="en-GB" sz="2000" b="0" i="0" u="sng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unreplicated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DNA molecule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, or 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separated </a:t>
                      </a:r>
                      <a:r>
                        <a:rPr kumimoji="0" lang="en-GB" sz="2000" b="0" i="0" u="sng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chromatids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after anaphase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; (give at least two points)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67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Each exists in 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duplicate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/ as 2 genetically identical copies (or sister </a:t>
                      </a:r>
                      <a:r>
                        <a:rPr kumimoji="0" lang="en-GB" sz="2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chromatids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) held by a </a:t>
                      </a:r>
                      <a:r>
                        <a:rPr kumimoji="0" lang="en-GB" sz="2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centromere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Each exists 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singly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/ as a single entity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77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Times New Roman" pitchFamily="18" charset="0"/>
                          <a:cs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Each is separated from the other copy (sister </a:t>
                      </a:r>
                      <a:r>
                        <a:rPr kumimoji="0" lang="en-GB" sz="2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chromatid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partner) during mitotic anaphase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At mitotic anaphase, chromosomes are the separated chromatids 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  <a:sym typeface="Wingdings" panose="05000000000000000000" pitchFamily="2" charset="2"/>
                        </a:rPr>
                        <a:t> individual chromosome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304800"/>
            <a:ext cx="8229600" cy="914400"/>
          </a:xfrm>
          <a:prstGeom prst="rect">
            <a:avLst/>
          </a:prstGeom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GB" sz="4000" b="1">
                <a:solidFill>
                  <a:srgbClr val="7030A0"/>
                </a:solidFill>
                <a:latin typeface="Amasis MT Pro" panose="02040504050005020304" pitchFamily="18" charset="0"/>
              </a:rPr>
              <a:t>Chromatids vs Chromosomes</a:t>
            </a:r>
            <a:endParaRPr lang="en-US" sz="4000" b="1" kern="0">
              <a:solidFill>
                <a:srgbClr val="7030A0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8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47"/>
    </mc:Choice>
    <mc:Fallback xmlns="">
      <p:transition spd="slow" advTm="5774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71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21297"/>
              </p:ext>
            </p:extLst>
          </p:nvPr>
        </p:nvGraphicFramePr>
        <p:xfrm>
          <a:off x="228600" y="1508125"/>
          <a:ext cx="8686800" cy="4771390"/>
        </p:xfrm>
        <a:graphic>
          <a:graphicData uri="http://schemas.openxmlformats.org/drawingml/2006/table">
            <a:tbl>
              <a:tblPr/>
              <a:tblGrid>
                <a:gridCol w="445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17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 pitchFamily="2" charset="-122"/>
                          <a:cs typeface="Arial" pitchFamily="34" charset="0"/>
                        </a:rPr>
                        <a:t>C</a:t>
                      </a:r>
                      <a:r>
                        <a:rPr kumimoji="0" lang="en-GB" altLang="zh-CN" sz="24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 pitchFamily="2" charset="-122"/>
                          <a:cs typeface="Arial" pitchFamily="34" charset="0"/>
                        </a:rPr>
                        <a:t>hromatids</a:t>
                      </a:r>
                      <a:r>
                        <a:rPr kumimoji="0" lang="en-GB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SimSun" pitchFamily="2" charset="-122"/>
                          <a:cs typeface="Arial" pitchFamily="34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Chromosomes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4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Sister </a:t>
                      </a:r>
                      <a:r>
                        <a:rPr kumimoji="0" lang="en-GB" sz="2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chromatids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exist as a pair in mitosis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(Homologous) chromosomes not paired in mitosis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Sister </a:t>
                      </a:r>
                      <a:r>
                        <a:rPr kumimoji="0" lang="en-GB" sz="2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chromatids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are 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genetically identical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No two chromosomes are genetically identical; (unless they are duplicates e.g. separated sister </a:t>
                      </a:r>
                      <a:r>
                        <a:rPr kumimoji="0" lang="en-GB" sz="2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chromatids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after anaphase)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Sister </a:t>
                      </a:r>
                      <a:r>
                        <a:rPr kumimoji="0" lang="en-GB" sz="2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chromatids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contain 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identical gene loci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Only homologous chromosomes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contain identical gene loci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1 </a:t>
                      </a:r>
                      <a:r>
                        <a:rPr kumimoji="0" lang="en-GB" sz="20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chromatid</a:t>
                      </a: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 is 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1 single DNA molecule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1 chromosome can consist of either </a:t>
                      </a:r>
                      <a:r>
                        <a:rPr kumimoji="0" lang="en-GB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itchFamily="18" charset="0"/>
                          <a:cs typeface="Arial" pitchFamily="34" charset="0"/>
                        </a:rPr>
                        <a:t>1 or 2 (for a replicated chromosome) DNA molecule(s)</a:t>
                      </a:r>
                      <a:endParaRPr kumimoji="0" lang="en-GB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itchFamily="18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304800"/>
            <a:ext cx="8229600" cy="914400"/>
          </a:xfrm>
          <a:prstGeom prst="rect">
            <a:avLst/>
          </a:prstGeom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GB" sz="4000" b="1">
                <a:solidFill>
                  <a:srgbClr val="7030A0"/>
                </a:solidFill>
                <a:latin typeface="Amasis MT Pro" panose="02040504050005020304" pitchFamily="18" charset="0"/>
              </a:rPr>
              <a:t>Chromatids vs Chromosomes</a:t>
            </a:r>
            <a:endParaRPr lang="en-US" sz="4000" b="1" kern="0">
              <a:solidFill>
                <a:srgbClr val="7030A0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65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93"/>
    </mc:Choice>
    <mc:Fallback xmlns="">
      <p:transition spd="slow" advTm="3269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76200"/>
            <a:ext cx="8229600" cy="1066800"/>
          </a:xfrm>
        </p:spPr>
        <p:txBody>
          <a:bodyPr/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are microtubules?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430" y="1317523"/>
            <a:ext cx="4107426" cy="4325112"/>
          </a:xfrm>
        </p:spPr>
        <p:txBody>
          <a:bodyPr>
            <a:normAutofit/>
          </a:bodyPr>
          <a:lstStyle/>
          <a:p>
            <a:r>
              <a:rPr lang="en-US" sz="2400">
                <a:latin typeface="+mj-lt"/>
              </a:rPr>
              <a:t>Tubular polymers of </a:t>
            </a:r>
            <a:r>
              <a:rPr lang="en-US" sz="2400" b="1">
                <a:latin typeface="+mj-lt"/>
              </a:rPr>
              <a:t>tubulin</a:t>
            </a:r>
            <a:r>
              <a:rPr lang="en-US" sz="2400">
                <a:latin typeface="+mj-lt"/>
              </a:rPr>
              <a:t> (globular protein)</a:t>
            </a:r>
          </a:p>
          <a:p>
            <a:pPr marL="109728" indent="0">
              <a:buNone/>
            </a:pPr>
            <a:r>
              <a:rPr lang="en-US" sz="2400">
                <a:latin typeface="+mj-lt"/>
              </a:rPr>
              <a:t>   - form rigid hollow rods</a:t>
            </a:r>
          </a:p>
          <a:p>
            <a:pPr marL="109728" indent="0">
              <a:buNone/>
            </a:pPr>
            <a:endParaRPr lang="en-US" sz="2400">
              <a:latin typeface="+mj-lt"/>
            </a:endParaRPr>
          </a:p>
          <a:p>
            <a:r>
              <a:rPr lang="en-US" sz="2400">
                <a:latin typeface="+mj-lt"/>
              </a:rPr>
              <a:t>Form </a:t>
            </a:r>
            <a:r>
              <a:rPr lang="en-US" sz="2400" b="1">
                <a:latin typeface="+mj-lt"/>
              </a:rPr>
              <a:t>cytoskeleton</a:t>
            </a:r>
            <a:r>
              <a:rPr lang="en-US" sz="2400">
                <a:latin typeface="+mj-lt"/>
              </a:rPr>
              <a:t> in cytoplasm</a:t>
            </a:r>
          </a:p>
          <a:p>
            <a:pPr marL="109728" indent="0">
              <a:buNone/>
            </a:pPr>
            <a:endParaRPr lang="en-US" sz="240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312" y="1295400"/>
            <a:ext cx="3852862" cy="514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172712"/>
            <a:ext cx="30480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4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17"/>
    </mc:Choice>
    <mc:Fallback xmlns="">
      <p:transition spd="slow" advTm="10641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76200"/>
            <a:ext cx="8229600" cy="1066800"/>
          </a:xfrm>
        </p:spPr>
        <p:txBody>
          <a:bodyPr/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are microtubules?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788" y="1158240"/>
            <a:ext cx="4945626" cy="4325112"/>
          </a:xfrm>
        </p:spPr>
        <p:txBody>
          <a:bodyPr>
            <a:normAutofit fontScale="92500"/>
          </a:bodyPr>
          <a:lstStyle/>
          <a:p>
            <a:r>
              <a:rPr lang="en-US" sz="3600">
                <a:latin typeface="+mj-lt"/>
              </a:rPr>
              <a:t>Microtubules extend outwards from the </a:t>
            </a:r>
            <a:r>
              <a:rPr lang="en-US" sz="3600" b="1">
                <a:solidFill>
                  <a:srgbClr val="FF0000"/>
                </a:solidFill>
                <a:latin typeface="+mj-lt"/>
              </a:rPr>
              <a:t>microtubule organizing center (MTOC)</a:t>
            </a:r>
            <a:r>
              <a:rPr lang="en-US" sz="3600">
                <a:latin typeface="+mj-lt"/>
              </a:rPr>
              <a:t> = </a:t>
            </a:r>
            <a:r>
              <a:rPr lang="en-US" sz="3600" b="1">
                <a:solidFill>
                  <a:srgbClr val="FF0000"/>
                </a:solidFill>
                <a:latin typeface="+mj-lt"/>
              </a:rPr>
              <a:t>centrosome</a:t>
            </a:r>
          </a:p>
          <a:p>
            <a:r>
              <a:rPr lang="en-US" sz="3600">
                <a:latin typeface="+mj-lt"/>
              </a:rPr>
              <a:t>In animal cells, centrosome has a </a:t>
            </a:r>
            <a:r>
              <a:rPr lang="en-US" sz="3600" b="1">
                <a:solidFill>
                  <a:srgbClr val="00B050"/>
                </a:solidFill>
                <a:latin typeface="+mj-lt"/>
              </a:rPr>
              <a:t>pair of centrioles</a:t>
            </a:r>
            <a:r>
              <a:rPr lang="en-US" sz="3600">
                <a:latin typeface="+mj-lt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6AC3D-DBD8-4A0C-B348-FD66C1E21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33"/>
          <a:stretch/>
        </p:blipFill>
        <p:spPr>
          <a:xfrm>
            <a:off x="5568835" y="1000565"/>
            <a:ext cx="3429000" cy="48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929"/>
    </mc:Choice>
    <mc:Fallback xmlns="">
      <p:transition spd="slow" advTm="19592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76200"/>
            <a:ext cx="8229600" cy="1066800"/>
          </a:xfrm>
        </p:spPr>
        <p:txBody>
          <a:bodyPr/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are microtubules?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742" y="1143000"/>
            <a:ext cx="8229600" cy="4401312"/>
          </a:xfrm>
        </p:spPr>
        <p:txBody>
          <a:bodyPr/>
          <a:lstStyle/>
          <a:p>
            <a:r>
              <a:rPr lang="en-US">
                <a:latin typeface="+mj-lt"/>
              </a:rPr>
              <a:t>Centrioles are cylindrical structures consisting of 9 triplets of microtubules</a:t>
            </a:r>
          </a:p>
          <a:p>
            <a:r>
              <a:rPr lang="en-US">
                <a:latin typeface="+mj-lt"/>
              </a:rPr>
              <a:t>The 2 centrioles lie at right angles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632" t="25620"/>
          <a:stretch/>
        </p:blipFill>
        <p:spPr>
          <a:xfrm>
            <a:off x="4991348" y="2807766"/>
            <a:ext cx="3276182" cy="3901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74" y="2512228"/>
            <a:ext cx="3657600" cy="42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56"/>
    </mc:Choice>
    <mc:Fallback xmlns="">
      <p:transition spd="slow" advTm="11405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76200"/>
            <a:ext cx="8229600" cy="1066800"/>
          </a:xfrm>
        </p:spPr>
        <p:txBody>
          <a:bodyPr/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are microtubules?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574" y="1143000"/>
            <a:ext cx="8229600" cy="4325112"/>
          </a:xfrm>
        </p:spPr>
        <p:txBody>
          <a:bodyPr/>
          <a:lstStyle/>
          <a:p>
            <a:r>
              <a:rPr lang="en-US">
                <a:latin typeface="+mj-lt"/>
              </a:rPr>
              <a:t>During cell division, duplicated centrosomes </a:t>
            </a:r>
            <a:r>
              <a:rPr lang="en-US" b="1">
                <a:solidFill>
                  <a:srgbClr val="00B0F0"/>
                </a:solidFill>
                <a:latin typeface="+mj-lt"/>
              </a:rPr>
              <a:t>assemble and organize </a:t>
            </a:r>
            <a:r>
              <a:rPr lang="en-US">
                <a:latin typeface="+mj-lt"/>
              </a:rPr>
              <a:t>microtubules to form </a:t>
            </a:r>
            <a:r>
              <a:rPr lang="en-US" b="1">
                <a:solidFill>
                  <a:srgbClr val="FF0000"/>
                </a:solidFill>
                <a:latin typeface="+mj-lt"/>
              </a:rPr>
              <a:t>mitotic spindle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7681"/>
          <a:stretch/>
        </p:blipFill>
        <p:spPr>
          <a:xfrm>
            <a:off x="609600" y="3429000"/>
            <a:ext cx="4167361" cy="26579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9231" r="28022"/>
          <a:stretch/>
        </p:blipFill>
        <p:spPr>
          <a:xfrm>
            <a:off x="4982967" y="2239297"/>
            <a:ext cx="3505200" cy="40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15"/>
    </mc:Choice>
    <mc:Fallback xmlns="">
      <p:transition spd="slow" advTm="12991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76200"/>
            <a:ext cx="8229600" cy="1066800"/>
          </a:xfrm>
        </p:spPr>
        <p:txBody>
          <a:bodyPr/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are microtubules?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9" y="1981200"/>
            <a:ext cx="8345804" cy="427736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4574" y="1143000"/>
            <a:ext cx="8229600" cy="4325112"/>
          </a:xfrm>
        </p:spPr>
        <p:txBody>
          <a:bodyPr/>
          <a:lstStyle/>
          <a:p>
            <a:r>
              <a:rPr lang="en-US">
                <a:latin typeface="+mj-lt"/>
              </a:rPr>
              <a:t>What makes up the mitotic spindle?</a:t>
            </a:r>
            <a:endParaRPr lang="en-US" b="1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375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54"/>
    </mc:Choice>
    <mc:Fallback xmlns="">
      <p:transition spd="slow" advTm="16135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76200"/>
            <a:ext cx="8229600" cy="1066800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3">
                    <a:lumMod val="75000"/>
                  </a:schemeClr>
                </a:solidFill>
                <a:latin typeface="Amasis MT Pro" panose="02040504050005020304" pitchFamily="18" charset="0"/>
              </a:rPr>
              <a:t>What is cell division?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3962400" cy="5562600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1800"/>
              </a:spcAft>
            </a:pPr>
            <a:r>
              <a:rPr lang="en-US" altLang="en-US" sz="3100">
                <a:latin typeface="+mj-lt"/>
                <a:ea typeface="ＭＳ Ｐゴシック" charset="-128"/>
              </a:rPr>
              <a:t>What is the </a:t>
            </a:r>
            <a:r>
              <a:rPr lang="en-US" altLang="en-US" sz="3100" b="1">
                <a:solidFill>
                  <a:srgbClr val="FF33CC"/>
                </a:solidFill>
                <a:latin typeface="+mj-lt"/>
                <a:ea typeface="ＭＳ Ｐゴシック" charset="-128"/>
              </a:rPr>
              <a:t>cell cycle</a:t>
            </a:r>
            <a:r>
              <a:rPr lang="en-US" altLang="en-US" sz="3100">
                <a:latin typeface="+mj-lt"/>
                <a:ea typeface="ＭＳ Ｐゴシック" charset="-128"/>
              </a:rPr>
              <a:t>?</a:t>
            </a:r>
          </a:p>
          <a:p>
            <a:pPr marL="109728" indent="0">
              <a:spcAft>
                <a:spcPts val="1800"/>
              </a:spcAft>
              <a:buNone/>
            </a:pPr>
            <a:r>
              <a:rPr lang="en-US" altLang="en-US" sz="3100">
                <a:latin typeface="+mj-lt"/>
                <a:ea typeface="ＭＳ Ｐゴシック" charset="-128"/>
              </a:rPr>
              <a:t>Sequence of events from the time a cell is formed until its division into two daughter cells</a:t>
            </a:r>
          </a:p>
          <a:p>
            <a:pPr>
              <a:spcAft>
                <a:spcPts val="600"/>
              </a:spcAft>
            </a:pPr>
            <a:r>
              <a:rPr lang="en-US" altLang="en-US" sz="3100">
                <a:latin typeface="+mj-lt"/>
                <a:ea typeface="ＭＳ Ｐゴシック" charset="-128"/>
              </a:rPr>
              <a:t>The cell cycle consists of three stages:</a:t>
            </a:r>
          </a:p>
          <a:p>
            <a:pPr lvl="1">
              <a:spcAft>
                <a:spcPts val="600"/>
              </a:spcAft>
            </a:pPr>
            <a:r>
              <a:rPr lang="en-US" altLang="en-US" sz="3100" b="1">
                <a:solidFill>
                  <a:srgbClr val="CC0000"/>
                </a:solidFill>
                <a:latin typeface="+mj-lt"/>
              </a:rPr>
              <a:t>Interphase </a:t>
            </a:r>
            <a:r>
              <a:rPr lang="en-US" altLang="en-US" sz="3100" b="1">
                <a:latin typeface="+mj-lt"/>
              </a:rPr>
              <a:t>(resting stage)</a:t>
            </a:r>
          </a:p>
          <a:p>
            <a:pPr lvl="1">
              <a:spcAft>
                <a:spcPts val="600"/>
              </a:spcAft>
            </a:pPr>
            <a:r>
              <a:rPr lang="en-US" altLang="en-US" sz="3100" b="1">
                <a:solidFill>
                  <a:srgbClr val="CC0000"/>
                </a:solidFill>
                <a:latin typeface="+mj-lt"/>
              </a:rPr>
              <a:t>Mitosis</a:t>
            </a:r>
            <a:r>
              <a:rPr lang="en-US" altLang="en-US" sz="3100" b="1">
                <a:latin typeface="+mj-lt"/>
              </a:rPr>
              <a:t> (nuclear division)</a:t>
            </a:r>
          </a:p>
          <a:p>
            <a:pPr lvl="1">
              <a:spcAft>
                <a:spcPts val="600"/>
              </a:spcAft>
            </a:pPr>
            <a:r>
              <a:rPr lang="en-US" altLang="en-US" sz="3100" b="1">
                <a:solidFill>
                  <a:srgbClr val="CC0000"/>
                </a:solidFill>
                <a:latin typeface="+mj-lt"/>
              </a:rPr>
              <a:t>Cytokinesis</a:t>
            </a:r>
            <a:r>
              <a:rPr lang="en-US" altLang="en-US" sz="3100" b="1">
                <a:latin typeface="+mj-lt"/>
              </a:rPr>
              <a:t> (division of the cytoplasm)</a:t>
            </a:r>
          </a:p>
          <a:p>
            <a:endParaRPr lang="en-US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600200"/>
            <a:ext cx="4646246" cy="3124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323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522"/>
    </mc:Choice>
    <mc:Fallback xmlns="">
      <p:transition spd="slow" advTm="21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2797-4E10-4262-A101-0FAA1D3A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65296-CC3C-43E7-8BA1-518D49FC8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9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14"/>
    </mc:Choice>
    <mc:Fallback xmlns="">
      <p:transition spd="slow" advTm="19351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happens during interphase of cell cycle?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808" y="1371600"/>
            <a:ext cx="3955026" cy="5257800"/>
          </a:xfrm>
        </p:spPr>
        <p:txBody>
          <a:bodyPr>
            <a:normAutofit/>
          </a:bodyPr>
          <a:lstStyle/>
          <a:p>
            <a:pPr marL="342900" lvl="0" indent="-342900" fontAlgn="base">
              <a:spcBef>
                <a:spcPct val="20000"/>
              </a:spcBef>
              <a:spcAft>
                <a:spcPts val="1800"/>
              </a:spcAft>
              <a:buFontTx/>
              <a:buChar char="•"/>
            </a:pPr>
            <a:r>
              <a:rPr lang="en-US" altLang="en-US" kern="0">
                <a:solidFill>
                  <a:srgbClr val="000000"/>
                </a:solidFill>
                <a:latin typeface="+mj-lt"/>
                <a:ea typeface="ＭＳ Ｐゴシック" charset="-128"/>
              </a:rPr>
              <a:t>Interphase is also known as the </a:t>
            </a:r>
            <a:r>
              <a:rPr lang="ja-JP" altLang="en-US" kern="0">
                <a:solidFill>
                  <a:srgbClr val="000000"/>
                </a:solidFill>
                <a:latin typeface="+mj-lt"/>
                <a:ea typeface="ＭＳ Ｐゴシック" charset="-128"/>
              </a:rPr>
              <a:t>‘</a:t>
            </a:r>
            <a:r>
              <a:rPr lang="en-US" altLang="ja-JP" b="1" u="sng" kern="0">
                <a:solidFill>
                  <a:srgbClr val="CC0000"/>
                </a:solidFill>
                <a:latin typeface="+mj-lt"/>
                <a:ea typeface="ＭＳ Ｐゴシック" charset="-128"/>
              </a:rPr>
              <a:t>resting</a:t>
            </a:r>
            <a:r>
              <a:rPr lang="ja-JP" altLang="en-US" kern="0">
                <a:solidFill>
                  <a:srgbClr val="000000"/>
                </a:solidFill>
                <a:latin typeface="+mj-lt"/>
                <a:ea typeface="ＭＳ Ｐゴシック" charset="-128"/>
              </a:rPr>
              <a:t>’</a:t>
            </a:r>
            <a:r>
              <a:rPr lang="en-US" altLang="ja-JP" kern="0">
                <a:solidFill>
                  <a:srgbClr val="000000"/>
                </a:solidFill>
                <a:latin typeface="+mj-lt"/>
                <a:ea typeface="ＭＳ Ｐゴシック" charset="-128"/>
              </a:rPr>
              <a:t> or </a:t>
            </a:r>
            <a:r>
              <a:rPr lang="en-US" altLang="ja-JP" b="1" u="sng" kern="0">
                <a:solidFill>
                  <a:srgbClr val="000000"/>
                </a:solidFill>
                <a:latin typeface="+mj-lt"/>
                <a:ea typeface="ＭＳ Ｐゴシック" charset="-128"/>
              </a:rPr>
              <a:t>non-dividing</a:t>
            </a:r>
            <a:r>
              <a:rPr lang="en-US" altLang="ja-JP" kern="0">
                <a:solidFill>
                  <a:srgbClr val="000000"/>
                </a:solidFill>
                <a:latin typeface="+mj-lt"/>
                <a:ea typeface="ＭＳ Ｐゴシック" charset="-128"/>
              </a:rPr>
              <a:t> stage.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kern="0">
                <a:solidFill>
                  <a:srgbClr val="000000"/>
                </a:solidFill>
                <a:latin typeface="+mj-lt"/>
                <a:ea typeface="ＭＳ Ｐゴシック" charset="-128"/>
              </a:rPr>
              <a:t>During this stage, the cells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400" kern="0">
                <a:solidFill>
                  <a:srgbClr val="000000"/>
                </a:solidFill>
                <a:latin typeface="+mj-lt"/>
              </a:rPr>
              <a:t>absorb nutrients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400" kern="0">
                <a:solidFill>
                  <a:srgbClr val="000000"/>
                </a:solidFill>
                <a:latin typeface="+mj-lt"/>
              </a:rPr>
              <a:t>build up protoplasm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400" kern="0" err="1">
                <a:solidFill>
                  <a:srgbClr val="000000"/>
                </a:solidFill>
                <a:latin typeface="+mj-lt"/>
              </a:rPr>
              <a:t>synthesise</a:t>
            </a:r>
            <a:r>
              <a:rPr lang="en-US" altLang="en-US" sz="2400" kern="0">
                <a:solidFill>
                  <a:srgbClr val="000000"/>
                </a:solidFill>
                <a:latin typeface="+mj-lt"/>
              </a:rPr>
              <a:t> new organelles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altLang="en-US" sz="2400" kern="0">
                <a:solidFill>
                  <a:srgbClr val="000000"/>
                </a:solidFill>
                <a:latin typeface="+mj-lt"/>
              </a:rPr>
              <a:t>replicate DNA</a:t>
            </a:r>
          </a:p>
          <a:p>
            <a:endParaRPr lang="en-US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49479"/>
            <a:ext cx="4822208" cy="401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557"/>
    </mc:Choice>
    <mc:Fallback xmlns="">
      <p:transition spd="slow" advTm="48155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574" y="152400"/>
            <a:ext cx="8229600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happens during interphase of cell cycle?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752600"/>
            <a:ext cx="4038818" cy="4430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1992061"/>
            <a:ext cx="4191000" cy="419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087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71"/>
    </mc:Choice>
    <mc:Fallback xmlns="">
      <p:transition spd="slow" advTm="107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60" y="304800"/>
            <a:ext cx="8485239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happens during nuclear division (mitosis)?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61" y="1600200"/>
            <a:ext cx="4953000" cy="4953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0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29"/>
    </mc:Choice>
    <mc:Fallback xmlns="">
      <p:transition spd="slow" advTm="18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241" y="266700"/>
            <a:ext cx="8561439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happens during nuclear division (mitosis)?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6361" y="6172200"/>
            <a:ext cx="807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>
                <a:hlinkClick r:id="rId5"/>
              </a:rPr>
              <a:t>https://highered.mheducation.com/sites/9834092339/student_view0/chapter10/mitosis.html</a:t>
            </a:r>
            <a:endParaRPr lang="en-US"/>
          </a:p>
          <a:p>
            <a:endParaRPr lang="en-US"/>
          </a:p>
        </p:txBody>
      </p:sp>
      <p:pic>
        <p:nvPicPr>
          <p:cNvPr id="5" name="Mitosis HD Animation 20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1601" y="1485900"/>
            <a:ext cx="6197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1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91"/>
    </mc:Choice>
    <mc:Fallback xmlns="">
      <p:transition spd="slow" advTm="29791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80" y="381000"/>
            <a:ext cx="8713839" cy="1066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happens during nuclear division (mitosis)?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4682" y="1828800"/>
            <a:ext cx="8158317" cy="4325112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4000">
                <a:latin typeface="+mj-lt"/>
              </a:rPr>
              <a:t>Four key stages:</a:t>
            </a:r>
          </a:p>
          <a:p>
            <a:r>
              <a:rPr lang="en-US" sz="4000" b="1">
                <a:solidFill>
                  <a:srgbClr val="FF0000"/>
                </a:solidFill>
                <a:latin typeface="+mj-lt"/>
              </a:rPr>
              <a:t>P</a:t>
            </a:r>
            <a:r>
              <a:rPr lang="en-US" sz="4000">
                <a:latin typeface="+mj-lt"/>
              </a:rPr>
              <a:t>rophase </a:t>
            </a:r>
          </a:p>
          <a:p>
            <a:r>
              <a:rPr lang="en-US" sz="4000" b="1">
                <a:solidFill>
                  <a:srgbClr val="FF0000"/>
                </a:solidFill>
                <a:latin typeface="+mj-lt"/>
              </a:rPr>
              <a:t>M</a:t>
            </a:r>
            <a:r>
              <a:rPr lang="en-US" sz="4000">
                <a:latin typeface="+mj-lt"/>
              </a:rPr>
              <a:t>etaphase</a:t>
            </a:r>
          </a:p>
          <a:p>
            <a:r>
              <a:rPr lang="en-US" sz="4000" b="1">
                <a:solidFill>
                  <a:srgbClr val="FF0000"/>
                </a:solidFill>
                <a:latin typeface="+mj-lt"/>
              </a:rPr>
              <a:t>A</a:t>
            </a:r>
            <a:r>
              <a:rPr lang="en-US" sz="4000">
                <a:latin typeface="+mj-lt"/>
              </a:rPr>
              <a:t>naphase</a:t>
            </a:r>
          </a:p>
          <a:p>
            <a:r>
              <a:rPr lang="en-US" sz="4000" b="1">
                <a:solidFill>
                  <a:srgbClr val="FF0000"/>
                </a:solidFill>
                <a:latin typeface="+mj-lt"/>
              </a:rPr>
              <a:t>T</a:t>
            </a:r>
            <a:r>
              <a:rPr lang="en-US" sz="4000">
                <a:latin typeface="+mj-lt"/>
              </a:rPr>
              <a:t>elophase </a:t>
            </a:r>
          </a:p>
        </p:txBody>
      </p:sp>
    </p:spTree>
    <p:extLst>
      <p:ext uri="{BB962C8B-B14F-4D97-AF65-F5344CB8AC3E}">
        <p14:creationId xmlns:p14="http://schemas.microsoft.com/office/powerpoint/2010/main" val="400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02"/>
    </mc:Choice>
    <mc:Fallback xmlns="">
      <p:transition spd="slow" advTm="5770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61" y="30480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Learning Task 6A - Mitosis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4682" y="1828800"/>
            <a:ext cx="8229600" cy="4325112"/>
          </a:xfrm>
        </p:spPr>
        <p:txBody>
          <a:bodyPr>
            <a:normAutofit fontScale="92500"/>
          </a:bodyPr>
          <a:lstStyle/>
          <a:p>
            <a:r>
              <a:rPr lang="en-US" sz="4000">
                <a:latin typeface="+mj-lt"/>
              </a:rPr>
              <a:t>Match the </a:t>
            </a:r>
            <a:r>
              <a:rPr lang="en-US" sz="4000" u="sng">
                <a:latin typeface="+mj-lt"/>
              </a:rPr>
              <a:t>diagrams of animal cells </a:t>
            </a:r>
            <a:r>
              <a:rPr lang="en-US" sz="4000">
                <a:latin typeface="+mj-lt"/>
              </a:rPr>
              <a:t>and </a:t>
            </a:r>
            <a:r>
              <a:rPr lang="en-US" sz="4000" u="sng">
                <a:latin typeface="+mj-lt"/>
              </a:rPr>
              <a:t>photomicrographs of plant cells </a:t>
            </a:r>
            <a:r>
              <a:rPr lang="en-US" sz="4000">
                <a:latin typeface="+mj-lt"/>
              </a:rPr>
              <a:t>into the correct stages of mitosis</a:t>
            </a:r>
          </a:p>
          <a:p>
            <a:r>
              <a:rPr lang="en-US" sz="4000">
                <a:latin typeface="+mj-lt"/>
              </a:rPr>
              <a:t>Match the </a:t>
            </a:r>
            <a:r>
              <a:rPr lang="en-US" sz="4000" u="sng">
                <a:latin typeface="+mj-lt"/>
              </a:rPr>
              <a:t>descriptions of cellular events </a:t>
            </a:r>
            <a:r>
              <a:rPr lang="en-US" sz="4000">
                <a:latin typeface="+mj-lt"/>
              </a:rPr>
              <a:t>to the correct stages of mitosis</a:t>
            </a:r>
          </a:p>
          <a:p>
            <a:r>
              <a:rPr lang="en-US" sz="4000">
                <a:latin typeface="+mj-lt"/>
              </a:rPr>
              <a:t>Complete 2 other questions</a:t>
            </a:r>
          </a:p>
        </p:txBody>
      </p:sp>
    </p:spTree>
    <p:extLst>
      <p:ext uri="{BB962C8B-B14F-4D97-AF65-F5344CB8AC3E}">
        <p14:creationId xmlns:p14="http://schemas.microsoft.com/office/powerpoint/2010/main" val="37948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47"/>
    </mc:Choice>
    <mc:Fallback xmlns="">
      <p:transition spd="slow" advTm="1060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374"/>
            <a:ext cx="8229600" cy="1066800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accent3">
                    <a:lumMod val="75000"/>
                  </a:schemeClr>
                </a:solidFill>
                <a:latin typeface="Amasis MT Pro" panose="02040504050005020304" pitchFamily="18" charset="0"/>
              </a:rPr>
              <a:t>What is cell division?</a:t>
            </a:r>
          </a:p>
        </p:txBody>
      </p:sp>
      <p:pic>
        <p:nvPicPr>
          <p:cNvPr id="3" name="Cell Divis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1095812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3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0"/>
    </mc:Choice>
    <mc:Fallback xmlns="">
      <p:transition spd="slow" advTm="1212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51" name="Rectangle 19"/>
          <p:cNvSpPr>
            <a:spLocks noGrp="1" noChangeArrowheads="1"/>
          </p:cNvSpPr>
          <p:nvPr>
            <p:ph idx="1"/>
          </p:nvPr>
        </p:nvSpPr>
        <p:spPr>
          <a:xfrm>
            <a:off x="457200" y="4495800"/>
            <a:ext cx="7543800" cy="2133600"/>
          </a:xfrm>
          <a:noFill/>
        </p:spPr>
        <p:txBody>
          <a:bodyPr>
            <a:normAutofit/>
          </a:bodyPr>
          <a:lstStyle/>
          <a:p>
            <a:pPr eaLnBrk="1" hangingPunct="1">
              <a:spcAft>
                <a:spcPts val="1200"/>
              </a:spcAft>
            </a:pPr>
            <a:r>
              <a:rPr lang="en-US" altLang="en-US" sz="2400">
                <a:ea typeface="ＭＳ Ｐゴシック" charset="-128"/>
              </a:rPr>
              <a:t>The </a:t>
            </a:r>
            <a:r>
              <a:rPr lang="en-US" altLang="en-US" sz="2400" b="1">
                <a:solidFill>
                  <a:srgbClr val="CC0000"/>
                </a:solidFill>
                <a:ea typeface="ＭＳ Ｐゴシック" charset="-128"/>
              </a:rPr>
              <a:t>chromatin</a:t>
            </a:r>
            <a:r>
              <a:rPr lang="en-US" altLang="en-US" sz="2400">
                <a:ea typeface="ＭＳ Ｐゴシック" charset="-128"/>
              </a:rPr>
              <a:t> thread replicates to produce two identical chromatin threads </a:t>
            </a:r>
            <a:r>
              <a:rPr lang="en-US" altLang="en-US" sz="2400">
                <a:ea typeface="ＭＳ Ｐゴシック" charset="-128"/>
                <a:sym typeface="Wingdings" panose="05000000000000000000" pitchFamily="2" charset="2"/>
              </a:rPr>
              <a:t> </a:t>
            </a:r>
            <a:r>
              <a:rPr lang="en-US" altLang="en-US" sz="2400" b="1">
                <a:solidFill>
                  <a:srgbClr val="C00000"/>
                </a:solidFill>
                <a:ea typeface="ＭＳ Ｐゴシック" charset="-128"/>
                <a:sym typeface="Wingdings" panose="05000000000000000000" pitchFamily="2" charset="2"/>
              </a:rPr>
              <a:t>sister chromatids</a:t>
            </a:r>
            <a:endParaRPr lang="en-US" altLang="en-US" sz="2400" b="1">
              <a:solidFill>
                <a:srgbClr val="C00000"/>
              </a:solidFill>
              <a:ea typeface="ＭＳ Ｐゴシック" charset="-128"/>
            </a:endParaRPr>
          </a:p>
          <a:p>
            <a:pPr eaLnBrk="1" hangingPunct="1"/>
            <a:r>
              <a:rPr lang="en-US" altLang="en-US" sz="2400">
                <a:ea typeface="ＭＳ Ｐゴシック" charset="-128"/>
              </a:rPr>
              <a:t>These chromatin threads coil and shorten </a:t>
            </a:r>
            <a:r>
              <a:rPr lang="en-US" altLang="en-US" sz="2400">
                <a:ea typeface="ＭＳ Ｐゴシック" charset="-128"/>
                <a:sym typeface="Wingdings" panose="05000000000000000000" pitchFamily="2" charset="2"/>
              </a:rPr>
              <a:t> condense </a:t>
            </a:r>
            <a:r>
              <a:rPr lang="en-US" altLang="en-US" sz="2400">
                <a:ea typeface="ＭＳ Ｐゴシック" charset="-128"/>
              </a:rPr>
              <a:t> to become </a:t>
            </a:r>
            <a:r>
              <a:rPr lang="en-US" altLang="en-US" sz="2400" b="1">
                <a:solidFill>
                  <a:srgbClr val="CC0000"/>
                </a:solidFill>
                <a:ea typeface="ＭＳ Ｐゴシック" charset="-128"/>
              </a:rPr>
              <a:t>chromosomes</a:t>
            </a:r>
            <a:r>
              <a:rPr lang="en-US" altLang="en-US" sz="2400">
                <a:ea typeface="ＭＳ Ｐゴシック" charset="-128"/>
              </a:rPr>
              <a:t>.</a:t>
            </a:r>
          </a:p>
        </p:txBody>
      </p: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553200" y="2286000"/>
            <a:ext cx="1600200" cy="1905000"/>
            <a:chOff x="6858000" y="2286000"/>
            <a:chExt cx="1600200" cy="1905000"/>
          </a:xfrm>
        </p:grpSpPr>
        <p:pic>
          <p:nvPicPr>
            <p:cNvPr id="44056" name="Picture 41" descr="Fig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33" t="15662" b="21695"/>
            <a:stretch>
              <a:fillRect/>
            </a:stretch>
          </p:blipFill>
          <p:spPr bwMode="auto">
            <a:xfrm>
              <a:off x="7086600" y="2667000"/>
              <a:ext cx="10668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57" name="Text Box 24"/>
            <p:cNvSpPr txBox="1">
              <a:spLocks noChangeArrowheads="1"/>
            </p:cNvSpPr>
            <p:nvPr/>
          </p:nvSpPr>
          <p:spPr bwMode="auto">
            <a:xfrm>
              <a:off x="6858000" y="2286000"/>
              <a:ext cx="1600200" cy="369332"/>
            </a:xfrm>
            <a:prstGeom prst="rect">
              <a:avLst/>
            </a:prstGeom>
            <a:solidFill>
              <a:srgbClr val="FEFF84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b="0">
                  <a:solidFill>
                    <a:srgbClr val="000000"/>
                  </a:solidFill>
                </a:rPr>
                <a:t>chromosome</a:t>
              </a:r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3276600" y="2286000"/>
            <a:ext cx="2489200" cy="2120900"/>
            <a:chOff x="3352800" y="2286000"/>
            <a:chExt cx="2489200" cy="2120900"/>
          </a:xfrm>
        </p:grpSpPr>
        <p:grpSp>
          <p:nvGrpSpPr>
            <p:cNvPr id="44051" name="Group 31"/>
            <p:cNvGrpSpPr>
              <a:grpSpLocks/>
            </p:cNvGrpSpPr>
            <p:nvPr/>
          </p:nvGrpSpPr>
          <p:grpSpPr bwMode="auto">
            <a:xfrm>
              <a:off x="3962400" y="2362200"/>
              <a:ext cx="1879600" cy="2044700"/>
              <a:chOff x="3581400" y="2286000"/>
              <a:chExt cx="1879600" cy="2044700"/>
            </a:xfrm>
          </p:grpSpPr>
          <p:pic>
            <p:nvPicPr>
              <p:cNvPr id="44053" name="Picture 3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1400" y="2286000"/>
                <a:ext cx="1879600" cy="2044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054" name="Line 48"/>
              <p:cNvSpPr>
                <a:spLocks noChangeShapeType="1"/>
              </p:cNvSpPr>
              <p:nvPr/>
            </p:nvSpPr>
            <p:spPr bwMode="auto">
              <a:xfrm>
                <a:off x="4343400" y="2743200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4055" name="Line 49"/>
              <p:cNvSpPr>
                <a:spLocks noChangeShapeType="1"/>
              </p:cNvSpPr>
              <p:nvPr/>
            </p:nvSpPr>
            <p:spPr bwMode="auto">
              <a:xfrm>
                <a:off x="4343400" y="2743200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000000"/>
                  </a:solidFill>
                  <a:ea typeface="ＭＳ Ｐゴシック" charset="-128"/>
                </a:endParaRPr>
              </a:p>
            </p:txBody>
          </p:sp>
        </p:grpSp>
        <p:sp>
          <p:nvSpPr>
            <p:cNvPr id="44052" name="Text Box 47"/>
            <p:cNvSpPr txBox="1">
              <a:spLocks noChangeArrowheads="1"/>
            </p:cNvSpPr>
            <p:nvPr/>
          </p:nvSpPr>
          <p:spPr bwMode="auto">
            <a:xfrm>
              <a:off x="3352800" y="2286000"/>
              <a:ext cx="1371600" cy="646331"/>
            </a:xfrm>
            <a:prstGeom prst="rect">
              <a:avLst/>
            </a:prstGeom>
            <a:solidFill>
              <a:srgbClr val="FEFF84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b="0">
                  <a:solidFill>
                    <a:srgbClr val="000000"/>
                  </a:solidFill>
                </a:rPr>
                <a:t>sister chromatids</a:t>
              </a:r>
            </a:p>
          </p:txBody>
        </p:sp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609600" y="2057400"/>
            <a:ext cx="2514600" cy="2259013"/>
            <a:chOff x="533400" y="2084388"/>
            <a:chExt cx="2514600" cy="2259012"/>
          </a:xfrm>
        </p:grpSpPr>
        <p:pic>
          <p:nvPicPr>
            <p:cNvPr id="44046" name="Picture 20" descr="Fig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67"/>
            <a:stretch>
              <a:fillRect/>
            </a:stretch>
          </p:blipFill>
          <p:spPr bwMode="auto">
            <a:xfrm>
              <a:off x="1219200" y="2084388"/>
              <a:ext cx="1828800" cy="2259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7" name="Line 45"/>
            <p:cNvSpPr>
              <a:spLocks noChangeShapeType="1"/>
            </p:cNvSpPr>
            <p:nvPr/>
          </p:nvSpPr>
          <p:spPr bwMode="auto">
            <a:xfrm>
              <a:off x="1828800" y="3276600"/>
              <a:ext cx="304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44048" name="Text Box 44"/>
            <p:cNvSpPr txBox="1">
              <a:spLocks noChangeArrowheads="1"/>
            </p:cNvSpPr>
            <p:nvPr/>
          </p:nvSpPr>
          <p:spPr bwMode="auto">
            <a:xfrm>
              <a:off x="533400" y="3048000"/>
              <a:ext cx="1371600" cy="369332"/>
            </a:xfrm>
            <a:prstGeom prst="rect">
              <a:avLst/>
            </a:prstGeom>
            <a:solidFill>
              <a:srgbClr val="FEFF84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b="0">
                  <a:solidFill>
                    <a:srgbClr val="000000"/>
                  </a:solidFill>
                </a:rPr>
                <a:t>centromere</a:t>
              </a:r>
            </a:p>
          </p:txBody>
        </p:sp>
        <p:sp>
          <p:nvSpPr>
            <p:cNvPr id="44049" name="Line 28"/>
            <p:cNvSpPr>
              <a:spLocks noChangeShapeType="1"/>
            </p:cNvSpPr>
            <p:nvPr/>
          </p:nvSpPr>
          <p:spPr bwMode="auto">
            <a:xfrm>
              <a:off x="1828800" y="2667000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44050" name="Text Box 21"/>
            <p:cNvSpPr txBox="1">
              <a:spLocks noChangeArrowheads="1"/>
            </p:cNvSpPr>
            <p:nvPr/>
          </p:nvSpPr>
          <p:spPr bwMode="auto">
            <a:xfrm>
              <a:off x="533400" y="2286000"/>
              <a:ext cx="1371600" cy="646331"/>
            </a:xfrm>
            <a:prstGeom prst="rect">
              <a:avLst/>
            </a:prstGeom>
            <a:solidFill>
              <a:srgbClr val="FEFF84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800" b="0">
                  <a:solidFill>
                    <a:srgbClr val="000000"/>
                  </a:solidFill>
                </a:rPr>
                <a:t>chromatin thread</a:t>
              </a:r>
            </a:p>
          </p:txBody>
        </p:sp>
      </p:grpSp>
      <p:grpSp>
        <p:nvGrpSpPr>
          <p:cNvPr id="7" name="Group 44"/>
          <p:cNvGrpSpPr>
            <a:grpSpLocks/>
          </p:cNvGrpSpPr>
          <p:nvPr/>
        </p:nvGrpSpPr>
        <p:grpSpPr bwMode="auto">
          <a:xfrm>
            <a:off x="2667000" y="3352800"/>
            <a:ext cx="1295400" cy="584202"/>
            <a:chOff x="2438400" y="3352800"/>
            <a:chExt cx="1295400" cy="584778"/>
          </a:xfrm>
        </p:grpSpPr>
        <p:sp>
          <p:nvSpPr>
            <p:cNvPr id="44044" name="Text Box 25"/>
            <p:cNvSpPr txBox="1">
              <a:spLocks noChangeArrowheads="1"/>
            </p:cNvSpPr>
            <p:nvPr/>
          </p:nvSpPr>
          <p:spPr bwMode="auto">
            <a:xfrm>
              <a:off x="2438400" y="3352802"/>
              <a:ext cx="1295400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600" b="0">
                  <a:solidFill>
                    <a:srgbClr val="000000"/>
                  </a:solidFill>
                </a:rPr>
                <a:t>DNA replication</a:t>
              </a:r>
            </a:p>
          </p:txBody>
        </p:sp>
        <p:cxnSp>
          <p:nvCxnSpPr>
            <p:cNvPr id="44045" name="Straight Arrow Connector 36"/>
            <p:cNvCxnSpPr>
              <a:cxnSpLocks noChangeShapeType="1"/>
            </p:cNvCxnSpPr>
            <p:nvPr/>
          </p:nvCxnSpPr>
          <p:spPr bwMode="auto">
            <a:xfrm>
              <a:off x="2590800" y="3352800"/>
              <a:ext cx="10668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5029200" y="3352800"/>
            <a:ext cx="1905000" cy="584200"/>
            <a:chOff x="5410200" y="3352800"/>
            <a:chExt cx="1905000" cy="584776"/>
          </a:xfrm>
        </p:grpSpPr>
        <p:sp>
          <p:nvSpPr>
            <p:cNvPr id="44042" name="Text Box 26"/>
            <p:cNvSpPr txBox="1">
              <a:spLocks noChangeArrowheads="1"/>
            </p:cNvSpPr>
            <p:nvPr/>
          </p:nvSpPr>
          <p:spPr bwMode="auto">
            <a:xfrm>
              <a:off x="5410200" y="3352800"/>
              <a:ext cx="1905000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en-US" sz="1600" b="0">
                  <a:solidFill>
                    <a:srgbClr val="000000"/>
                  </a:solidFill>
                </a:rPr>
                <a:t>chromatin threads coil and shorten</a:t>
              </a:r>
            </a:p>
          </p:txBody>
        </p:sp>
        <p:cxnSp>
          <p:nvCxnSpPr>
            <p:cNvPr id="44043" name="Straight Arrow Connector 37"/>
            <p:cNvCxnSpPr>
              <a:cxnSpLocks noChangeShapeType="1"/>
            </p:cNvCxnSpPr>
            <p:nvPr/>
          </p:nvCxnSpPr>
          <p:spPr bwMode="auto">
            <a:xfrm>
              <a:off x="5562600" y="3352800"/>
              <a:ext cx="1752600" cy="158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457200" y="401126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masis MT Pro" panose="02040504050005020304" pitchFamily="18" charset="0"/>
                <a:cs typeface="Arial"/>
              </a:rPr>
              <a:t>Chromatin Vs Chromatids</a:t>
            </a:r>
            <a:r>
              <a:rPr kumimoji="0" lang="en-US" sz="3600" b="1" i="0" u="none" strike="noStrike" kern="0" cap="none" spc="0" normalizeH="0" noProof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masis MT Pro" panose="02040504050005020304" pitchFamily="18" charset="0"/>
                <a:cs typeface="Arial"/>
              </a:rPr>
              <a:t> Vs 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masis MT Pro" panose="02040504050005020304" pitchFamily="18" charset="0"/>
                <a:cs typeface="Arial"/>
              </a:rPr>
              <a:t>Chromosomes</a:t>
            </a:r>
            <a:r>
              <a:rPr kumimoji="0" lang="en-US" sz="3600" b="1" i="0" u="none" strike="noStrike" kern="0" cap="none" spc="0" normalizeH="0" noProof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masis MT Pro" panose="02040504050005020304" pitchFamily="18" charset="0"/>
                <a:cs typeface="Arial"/>
              </a:rPr>
              <a:t>  ????????</a:t>
            </a:r>
            <a:endParaRPr kumimoji="0" lang="en-US" sz="3600" b="1" i="0" u="none" strike="noStrike" kern="0" cap="none" spc="0" normalizeH="0" baseline="0" noProof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masis MT Pro" panose="02040504050005020304" pitchFamily="18" charset="0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4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17"/>
    </mc:Choice>
    <mc:Fallback xmlns="">
      <p:transition spd="slow" advTm="8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45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3962400" cy="914400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4000" b="1" err="1">
                <a:solidFill>
                  <a:srgbClr val="7030A0"/>
                </a:solidFill>
                <a:latin typeface="Amasis MT Pro" panose="02040504050005020304" pitchFamily="18" charset="0"/>
              </a:rPr>
              <a:t>Chromatids</a:t>
            </a:r>
            <a:endParaRPr lang="en-US" sz="4000" b="1">
              <a:solidFill>
                <a:srgbClr val="7030A0"/>
              </a:solidFill>
              <a:latin typeface="Amasis MT Pro" panose="02040504050005020304" pitchFamily="18" charset="0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5632704" cy="5257800"/>
          </a:xfrm>
          <a:noFill/>
        </p:spPr>
        <p:txBody>
          <a:bodyPr>
            <a:normAutofit fontScale="92500" lnSpcReduction="20000"/>
          </a:bodyPr>
          <a:lstStyle/>
          <a:p>
            <a:pPr indent="-365760">
              <a:spcBef>
                <a:spcPts val="0"/>
              </a:spcBef>
              <a:spcAft>
                <a:spcPts val="1200"/>
              </a:spcAft>
            </a:pPr>
            <a:r>
              <a:rPr lang="en-GB" altLang="zh-CN"/>
              <a:t>At the end of replication, there are 2 identical DNA molecules, held together at a point along their length called the </a:t>
            </a:r>
            <a:r>
              <a:rPr lang="en-GB" altLang="zh-CN" b="1" u="sng">
                <a:solidFill>
                  <a:srgbClr val="FF0000"/>
                </a:solidFill>
              </a:rPr>
              <a:t>centromere</a:t>
            </a:r>
            <a:r>
              <a:rPr lang="en-GB" altLang="zh-CN"/>
              <a:t>. </a:t>
            </a:r>
            <a:endParaRPr lang="en-GB" altLang="zh-CN" i="1"/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2800"/>
              <a:t>Chromatids correspond to the 2 identical parts of the replicated chromosome. 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2800"/>
              <a:t>Since the 2 </a:t>
            </a:r>
            <a:r>
              <a:rPr lang="en-GB" altLang="zh-CN" sz="2800" err="1"/>
              <a:t>chromatids</a:t>
            </a:r>
            <a:r>
              <a:rPr lang="en-GB" altLang="zh-CN" sz="2800"/>
              <a:t> are identical, they are termed as </a:t>
            </a:r>
            <a:r>
              <a:rPr lang="en-GB" altLang="zh-CN" sz="2800" b="1" u="sng">
                <a:solidFill>
                  <a:srgbClr val="FF0000"/>
                </a:solidFill>
              </a:rPr>
              <a:t>sister </a:t>
            </a:r>
            <a:r>
              <a:rPr lang="en-GB" altLang="zh-CN" sz="2800" b="1" u="sng" err="1">
                <a:solidFill>
                  <a:srgbClr val="FF0000"/>
                </a:solidFill>
              </a:rPr>
              <a:t>chromatids</a:t>
            </a:r>
            <a:r>
              <a:rPr lang="en-GB" altLang="zh-CN" sz="2800">
                <a:solidFill>
                  <a:srgbClr val="FF0000"/>
                </a:solidFill>
              </a:rPr>
              <a:t>.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2800"/>
              <a:t>As soon as sister chromatids are </a:t>
            </a:r>
            <a:r>
              <a:rPr lang="en-GB" altLang="zh-CN" sz="2800" b="1" u="sng">
                <a:solidFill>
                  <a:srgbClr val="FF0000"/>
                </a:solidFill>
              </a:rPr>
              <a:t>separated </a:t>
            </a:r>
            <a:r>
              <a:rPr lang="en-GB" altLang="zh-CN" sz="2800"/>
              <a:t>during cell division, they are referred to as </a:t>
            </a:r>
            <a:r>
              <a:rPr lang="en-GB" altLang="zh-CN" sz="2800" b="1" u="sng">
                <a:solidFill>
                  <a:srgbClr val="FF0000"/>
                </a:solidFill>
              </a:rPr>
              <a:t>individual chromosomes</a:t>
            </a:r>
            <a:r>
              <a:rPr lang="en-GB" altLang="zh-CN" sz="2800">
                <a:solidFill>
                  <a:srgbClr val="FF0000"/>
                </a:solidFill>
              </a:rPr>
              <a:t> </a:t>
            </a:r>
            <a:r>
              <a:rPr lang="en-GB" altLang="zh-CN" sz="2800"/>
              <a:t>again.</a:t>
            </a:r>
            <a:r>
              <a:rPr lang="en-US" altLang="zh-CN" sz="2800"/>
              <a:t> </a:t>
            </a:r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6" name="Picture 4" descr="chromosom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77000" y="1600200"/>
            <a:ext cx="2517775" cy="4525963"/>
          </a:xfr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5859185"/>
      </p:ext>
    </p:extLst>
  </p:cSld>
  <p:clrMapOvr>
    <a:masterClrMapping/>
  </p:clrMapOvr>
  <p:transition advTm="749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0"/>
              </a:spcBef>
              <a:spcAft>
                <a:spcPts val="1200"/>
              </a:spcAft>
            </a:pPr>
            <a:r>
              <a:rPr lang="en-GB" altLang="zh-CN" b="1">
                <a:solidFill>
                  <a:srgbClr val="7030A0"/>
                </a:solidFill>
                <a:latin typeface="Amasis MT Pro" panose="02040504050005020304" pitchFamily="18" charset="0"/>
                <a:ea typeface="宋体"/>
                <a:cs typeface="EucrosiaUPC" panose="02020603050405020304" pitchFamily="18" charset="-34"/>
              </a:rPr>
              <a:t>Chromosomes</a:t>
            </a:r>
            <a:br>
              <a:rPr lang="en-GB" altLang="zh-CN" b="1">
                <a:solidFill>
                  <a:prstClr val="black"/>
                </a:solidFill>
                <a:latin typeface="Georgia"/>
                <a:ea typeface="宋体"/>
                <a:cs typeface="+mn-cs"/>
              </a:rPr>
            </a:b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143000"/>
            <a:ext cx="6629400" cy="4572000"/>
          </a:xfrm>
        </p:spPr>
        <p:txBody>
          <a:bodyPr>
            <a:normAutofit/>
          </a:bodyPr>
          <a:lstStyle/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2800"/>
              <a:t>Most important structures in the cell during division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2800"/>
              <a:t>Responsible for the transmission of the hereditary information from one generation to the next. 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2800"/>
              <a:t>Contain DNA, the molecule of inheritance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endParaRPr lang="en-US" sz="2800"/>
          </a:p>
        </p:txBody>
      </p:sp>
      <p:pic>
        <p:nvPicPr>
          <p:cNvPr id="18436" name="Picture 4" descr="dna58anim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7110412" y="762000"/>
            <a:ext cx="1584325" cy="3962400"/>
          </a:xfr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6E9599-CF65-4302-BBD9-71A18EB59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4495707"/>
            <a:ext cx="3505504" cy="2133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BB75B-4DB8-4F84-9E68-2B851EE9463D}"/>
              </a:ext>
            </a:extLst>
          </p:cNvPr>
          <p:cNvSpPr txBox="1"/>
          <p:nvPr/>
        </p:nvSpPr>
        <p:spPr>
          <a:xfrm>
            <a:off x="267789" y="5334000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Chromatin:</a:t>
            </a:r>
          </a:p>
          <a:p>
            <a:r>
              <a:rPr lang="en-US"/>
              <a:t>Genetic material appears as diffused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4D50FA-24FD-4B54-A1FF-89C3228A3BC6}"/>
              </a:ext>
            </a:extLst>
          </p:cNvPr>
          <p:cNvSpPr txBox="1"/>
          <p:nvPr/>
        </p:nvSpPr>
        <p:spPr>
          <a:xfrm>
            <a:off x="5791200" y="502920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Chromosome:</a:t>
            </a:r>
          </a:p>
          <a:p>
            <a:r>
              <a:rPr lang="en-US"/>
              <a:t>Genetic material appears as distinct, thick, compact, condensed structures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4666E3-1C0F-4BFB-BD2B-21C2D6FB666D}"/>
              </a:ext>
            </a:extLst>
          </p:cNvPr>
          <p:cNvCxnSpPr/>
          <p:nvPr/>
        </p:nvCxnSpPr>
        <p:spPr>
          <a:xfrm flipH="1" flipV="1">
            <a:off x="4724401" y="5081451"/>
            <a:ext cx="1066799" cy="762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093EC1-E038-4439-811F-5B5A29079C63}"/>
              </a:ext>
            </a:extLst>
          </p:cNvPr>
          <p:cNvCxnSpPr>
            <a:cxnSpLocks/>
          </p:cNvCxnSpPr>
          <p:nvPr/>
        </p:nvCxnSpPr>
        <p:spPr>
          <a:xfrm>
            <a:off x="1715285" y="5562600"/>
            <a:ext cx="1180315" cy="20526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1992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260"/>
    </mc:Choice>
    <mc:Fallback xmlns="">
      <p:transition spd="slow" advTm="7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374"/>
            <a:ext cx="8229600" cy="1066800"/>
          </a:xfrm>
        </p:spPr>
        <p:txBody>
          <a:bodyPr/>
          <a:lstStyle/>
          <a:p>
            <a:pPr algn="ctr"/>
            <a:r>
              <a:rPr lang="en-US" b="1">
                <a:solidFill>
                  <a:srgbClr val="7030A0"/>
                </a:solidFill>
                <a:latin typeface="Amasis MT Pro" panose="02040504050005020304" pitchFamily="18" charset="0"/>
              </a:rPr>
              <a:t>What are chromosomes?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143000"/>
            <a:ext cx="4017962" cy="5263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295400"/>
            <a:ext cx="41338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6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74"/>
    </mc:Choice>
    <mc:Fallback xmlns="">
      <p:transition spd="slow" advTm="169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sz="4000" b="1">
                <a:solidFill>
                  <a:srgbClr val="7030A0"/>
                </a:solidFill>
                <a:latin typeface="Amasis MT Pro" panose="02040504050005020304" pitchFamily="18" charset="0"/>
              </a:rPr>
              <a:t>Behaviour</a:t>
            </a:r>
            <a:r>
              <a:rPr lang="en-US" sz="4000" b="1">
                <a:solidFill>
                  <a:srgbClr val="7030A0"/>
                </a:solidFill>
                <a:latin typeface="Amasis MT Pro" panose="02040504050005020304" pitchFamily="18" charset="0"/>
              </a:rPr>
              <a:t> of Chromosomes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600200"/>
            <a:ext cx="4953000" cy="4572000"/>
          </a:xfrm>
        </p:spPr>
        <p:txBody>
          <a:bodyPr>
            <a:normAutofit/>
          </a:bodyPr>
          <a:lstStyle/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3200"/>
              <a:t>During interphase, long thin threads that are loosely coiled are seen spread throughout the nucleus.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3200"/>
              <a:t>These long fibres are known as </a:t>
            </a:r>
            <a:r>
              <a:rPr lang="en-GB" altLang="zh-CN" sz="3200" b="1" u="sng">
                <a:solidFill>
                  <a:srgbClr val="FF0000"/>
                </a:solidFill>
              </a:rPr>
              <a:t>chromatin</a:t>
            </a:r>
            <a:r>
              <a:rPr lang="en-GB" altLang="zh-CN" sz="3200">
                <a:solidFill>
                  <a:srgbClr val="FF0000"/>
                </a:solidFill>
              </a:rPr>
              <a:t> </a:t>
            </a:r>
            <a:endParaRPr lang="en-US" sz="3200">
              <a:solidFill>
                <a:srgbClr val="FF0000"/>
              </a:solidFill>
            </a:endParaRPr>
          </a:p>
        </p:txBody>
      </p:sp>
      <p:pic>
        <p:nvPicPr>
          <p:cNvPr id="23556" name="Picture 4" descr="chromatin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410200" y="1600200"/>
            <a:ext cx="3531108" cy="4800600"/>
          </a:xfr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2327245"/>
      </p:ext>
    </p:extLst>
  </p:cSld>
  <p:clrMapOvr>
    <a:masterClrMapping/>
  </p:clrMapOvr>
  <p:transition advTm="304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9263"/>
            <a:ext cx="8229600" cy="9144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sz="4000" b="1">
                <a:solidFill>
                  <a:srgbClr val="7030A0"/>
                </a:solidFill>
                <a:latin typeface="Amasis MT Pro" panose="02040504050005020304" pitchFamily="18" charset="0"/>
              </a:rPr>
              <a:t>Behaviour</a:t>
            </a:r>
            <a:r>
              <a:rPr lang="en-US" sz="4000" b="1">
                <a:solidFill>
                  <a:srgbClr val="7030A0"/>
                </a:solidFill>
                <a:latin typeface="Amasis MT Pro" panose="02040504050005020304" pitchFamily="18" charset="0"/>
              </a:rPr>
              <a:t> of Chromosomes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452846" y="1143000"/>
            <a:ext cx="8229600" cy="4572000"/>
          </a:xfrm>
        </p:spPr>
        <p:txBody>
          <a:bodyPr/>
          <a:lstStyle/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2800"/>
              <a:t>Just before nuclear division, chromatin fibres </a:t>
            </a:r>
            <a:r>
              <a:rPr lang="en-GB" altLang="zh-CN" sz="2800" b="1" u="sng">
                <a:solidFill>
                  <a:srgbClr val="FF0000"/>
                </a:solidFill>
              </a:rPr>
              <a:t>condense</a:t>
            </a:r>
            <a:r>
              <a:rPr lang="en-GB" altLang="zh-CN" sz="2800"/>
              <a:t> (coil up) into much more compact structures, appearing shorter, thicker.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2800"/>
              <a:t>After replication they appear as </a:t>
            </a:r>
            <a:r>
              <a:rPr lang="en-GB" altLang="zh-CN" sz="2800" b="1" u="sng">
                <a:solidFill>
                  <a:srgbClr val="FF0000"/>
                </a:solidFill>
              </a:rPr>
              <a:t>double structures</a:t>
            </a:r>
            <a:r>
              <a:rPr lang="en-GB" altLang="zh-CN" sz="2800"/>
              <a:t>.</a:t>
            </a:r>
          </a:p>
          <a:p>
            <a:pPr marL="365760" indent="-365760" eaLnBrk="1" hangingPunct="1">
              <a:spcBef>
                <a:spcPts val="0"/>
              </a:spcBef>
              <a:spcAft>
                <a:spcPts val="1200"/>
              </a:spcAft>
            </a:pPr>
            <a:r>
              <a:rPr lang="en-GB" altLang="zh-CN" sz="2800"/>
              <a:t>These compact structures are now called </a:t>
            </a:r>
            <a:r>
              <a:rPr lang="en-GB" altLang="zh-CN" sz="2800" b="1" u="sng">
                <a:solidFill>
                  <a:srgbClr val="FF0000"/>
                </a:solidFill>
              </a:rPr>
              <a:t>chromosomes</a:t>
            </a:r>
            <a:r>
              <a:rPr lang="en-GB" altLang="zh-CN" sz="2800"/>
              <a:t>. </a:t>
            </a:r>
            <a:endParaRPr lang="en-US"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B87DF-5E2A-4B77-9CB7-FDE0DE28A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8" t="20000" r="7778" b="57778"/>
          <a:stretch/>
        </p:blipFill>
        <p:spPr>
          <a:xfrm>
            <a:off x="3124200" y="5029200"/>
            <a:ext cx="5791200" cy="17395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6536650"/>
      </p:ext>
    </p:extLst>
  </p:cSld>
  <p:clrMapOvr>
    <a:masterClrMapping/>
  </p:clrMapOvr>
  <p:transition advTm="282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|0.4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0.9|0.6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0.6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2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0.6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Theme1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>
          <a:noFill/>
          <a:miter lim="800000"/>
          <a:headEnd/>
          <a:tailEnd/>
        </a:ln>
      </a:spPr>
      <a:bodyPr anchor="ctr"/>
      <a:lstStyle>
        <a:defPPr algn="ctr">
          <a:lnSpc>
            <a:spcPct val="100000"/>
          </a:lnSpc>
          <a:spcBef>
            <a:spcPct val="0"/>
          </a:spcBef>
          <a:buClrTx/>
          <a:buSzTx/>
          <a:buFontTx/>
          <a:buNone/>
          <a:defRPr sz="3600" b="1">
            <a:solidFill>
              <a:srgbClr val="00007D"/>
            </a:solidFill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7_Theme1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Theme1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3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9C9396DA84D46BE5A0EA70EF39910" ma:contentTypeVersion="4" ma:contentTypeDescription="Create a new document." ma:contentTypeScope="" ma:versionID="c981b3491069b4d9ac74c5cef24b5d81">
  <xsd:schema xmlns:xsd="http://www.w3.org/2001/XMLSchema" xmlns:xs="http://www.w3.org/2001/XMLSchema" xmlns:p="http://schemas.microsoft.com/office/2006/metadata/properties" xmlns:ns2="f907a0fa-3cb4-4818-85d8-418a9f9cfbd1" targetNamespace="http://schemas.microsoft.com/office/2006/metadata/properties" ma:root="true" ma:fieldsID="641413aada8d52e73732990d27cb6128" ns2:_="">
    <xsd:import namespace="f907a0fa-3cb4-4818-85d8-418a9f9cfb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07a0fa-3cb4-4818-85d8-418a9f9cfb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06AD12-B1BC-4D21-BC1F-2D2051FAB773}">
  <ds:schemaRefs>
    <ds:schemaRef ds:uri="f907a0fa-3cb4-4818-85d8-418a9f9cfbd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764C211-F0B1-47E9-8A2C-19464C5255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030CFE-F5F8-4616-A8F4-D0837700C79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1404</Words>
  <Application>Microsoft Office PowerPoint</Application>
  <PresentationFormat>On-screen Show (4:3)</PresentationFormat>
  <Paragraphs>170</Paragraphs>
  <Slides>26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Amasis MT Pro</vt:lpstr>
      <vt:lpstr>Arial</vt:lpstr>
      <vt:lpstr>Arial</vt:lpstr>
      <vt:lpstr>Arial Black</vt:lpstr>
      <vt:lpstr>Calibri</vt:lpstr>
      <vt:lpstr>Georgia</vt:lpstr>
      <vt:lpstr>Times New Roman</vt:lpstr>
      <vt:lpstr>Trebuchet MS</vt:lpstr>
      <vt:lpstr>Wingdings</vt:lpstr>
      <vt:lpstr>Wingdings 2</vt:lpstr>
      <vt:lpstr>Theme1</vt:lpstr>
      <vt:lpstr>Urban</vt:lpstr>
      <vt:lpstr>6_Theme1</vt:lpstr>
      <vt:lpstr>7_Theme1</vt:lpstr>
      <vt:lpstr>8_Theme1</vt:lpstr>
      <vt:lpstr>Moving on to cell division proper……. Why is cell division important?</vt:lpstr>
      <vt:lpstr>What is cell division?</vt:lpstr>
      <vt:lpstr>What is cell division?</vt:lpstr>
      <vt:lpstr>PowerPoint Presentation</vt:lpstr>
      <vt:lpstr>Chromatids</vt:lpstr>
      <vt:lpstr>Chromosomes </vt:lpstr>
      <vt:lpstr>What are chromosomes?</vt:lpstr>
      <vt:lpstr>Behaviour of Chromosomes</vt:lpstr>
      <vt:lpstr>Behaviour of Chromosomes</vt:lpstr>
      <vt:lpstr>Centromere and Kinetochore</vt:lpstr>
      <vt:lpstr>PowerPoint Presentation</vt:lpstr>
      <vt:lpstr>PowerPoint Presentation</vt:lpstr>
      <vt:lpstr>PowerPoint Presentation</vt:lpstr>
      <vt:lpstr>PowerPoint Presentation</vt:lpstr>
      <vt:lpstr>What are microtubules?</vt:lpstr>
      <vt:lpstr>What are microtubules?</vt:lpstr>
      <vt:lpstr>What are microtubules?</vt:lpstr>
      <vt:lpstr>What are microtubules?</vt:lpstr>
      <vt:lpstr>What are microtubules?</vt:lpstr>
      <vt:lpstr>PowerPoint Presentation</vt:lpstr>
      <vt:lpstr>What happens during interphase of cell cycle?</vt:lpstr>
      <vt:lpstr>What happens during interphase of cell cycle? </vt:lpstr>
      <vt:lpstr>What happens during nuclear division (mitosis)?</vt:lpstr>
      <vt:lpstr>What happens during nuclear division (mitosis)?</vt:lpstr>
      <vt:lpstr>What happens during nuclear division (mitosis)?</vt:lpstr>
      <vt:lpstr>Learning Task 6A - Mitosis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BL3108 Foundations in Biology III</dc:title>
  <dc:creator>Kalpana D/O Subramaniam</dc:creator>
  <cp:lastModifiedBy>THEOPHILUS LEE KHONG YOON</cp:lastModifiedBy>
  <cp:revision>7</cp:revision>
  <cp:lastPrinted>2017-08-15T14:37:23Z</cp:lastPrinted>
  <dcterms:created xsi:type="dcterms:W3CDTF">2016-06-14T06:30:31Z</dcterms:created>
  <dcterms:modified xsi:type="dcterms:W3CDTF">2021-12-09T08:14:57Z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0x010100B029C9396DA84D46BE5A0EA70EF39910</vt:lpwstr>
  </property>
</Properties>
</file>